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6" r:id="rId3"/>
    <p:sldId id="269" r:id="rId4"/>
    <p:sldId id="257" r:id="rId5"/>
    <p:sldId id="261" r:id="rId6"/>
    <p:sldId id="263" r:id="rId7"/>
    <p:sldId id="264" r:id="rId8"/>
    <p:sldId id="272" r:id="rId9"/>
    <p:sldId id="265" r:id="rId10"/>
    <p:sldId id="266" r:id="rId11"/>
    <p:sldId id="271" r:id="rId12"/>
    <p:sldId id="267"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C40E"/>
    <a:srgbClr val="FD07B7"/>
    <a:srgbClr val="FFFF99"/>
    <a:srgbClr val="CC99FF"/>
    <a:srgbClr val="CC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4ED576-3C24-BFA3-94B7-5409A4AEFB57}" v="12" dt="2024-07-23T10:49:41.1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2305" autoAdjust="0"/>
  </p:normalViewPr>
  <p:slideViewPr>
    <p:cSldViewPr snapToGrid="0">
      <p:cViewPr varScale="1">
        <p:scale>
          <a:sx n="103" d="100"/>
          <a:sy n="103" d="100"/>
        </p:scale>
        <p:origin x="9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DDCE30-48AB-4102-9B69-BD96655C22AF}" type="datetimeFigureOut">
              <a:rPr lang="en-GB" smtClean="0"/>
              <a:t>23/07/2024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8007BF-4C42-4A22-93AF-B0341A024614}" type="slidenum">
              <a:rPr lang="en-GB" smtClean="0"/>
              <a:t>‹#›</a:t>
            </a:fld>
            <a:endParaRPr lang="en-GB"/>
          </a:p>
        </p:txBody>
      </p:sp>
    </p:spTree>
    <p:extLst>
      <p:ext uri="{BB962C8B-B14F-4D97-AF65-F5344CB8AC3E}">
        <p14:creationId xmlns:p14="http://schemas.microsoft.com/office/powerpoint/2010/main" val="151043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Campaign name? </a:t>
            </a:r>
          </a:p>
        </p:txBody>
      </p:sp>
      <p:sp>
        <p:nvSpPr>
          <p:cNvPr id="4" name="Slide Number Placeholder 3"/>
          <p:cNvSpPr>
            <a:spLocks noGrp="1"/>
          </p:cNvSpPr>
          <p:nvPr>
            <p:ph type="sldNum" sz="quarter" idx="5"/>
          </p:nvPr>
        </p:nvSpPr>
        <p:spPr/>
        <p:txBody>
          <a:bodyPr/>
          <a:lstStyle/>
          <a:p>
            <a:fld id="{6D8007BF-4C42-4A22-93AF-B0341A024614}" type="slidenum">
              <a:rPr lang="en-GB" smtClean="0"/>
              <a:t>2</a:t>
            </a:fld>
            <a:endParaRPr lang="en-GB"/>
          </a:p>
        </p:txBody>
      </p:sp>
    </p:spTree>
    <p:extLst>
      <p:ext uri="{BB962C8B-B14F-4D97-AF65-F5344CB8AC3E}">
        <p14:creationId xmlns:p14="http://schemas.microsoft.com/office/powerpoint/2010/main" val="1051370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Educate yourself – learn about menstruation and its side effects </a:t>
            </a:r>
          </a:p>
          <a:p>
            <a:r>
              <a:rPr lang="en-GB" dirty="0"/>
              <a:t>Be sensitive to menstruators’ pain and try to understand that different people experience periods very differently – some periods are much more painful than others! </a:t>
            </a:r>
          </a:p>
          <a:p>
            <a:r>
              <a:rPr lang="en-GB" dirty="0"/>
              <a:t>Offer emotional support</a:t>
            </a:r>
          </a:p>
          <a:p>
            <a:r>
              <a:rPr lang="en-GB" dirty="0"/>
              <a:t>Stand up for others – challenge negative talk about periods when you hear it </a:t>
            </a:r>
          </a:p>
        </p:txBody>
      </p:sp>
      <p:sp>
        <p:nvSpPr>
          <p:cNvPr id="4" name="Slide Number Placeholder 3"/>
          <p:cNvSpPr>
            <a:spLocks noGrp="1"/>
          </p:cNvSpPr>
          <p:nvPr>
            <p:ph type="sldNum" sz="quarter" idx="5"/>
          </p:nvPr>
        </p:nvSpPr>
        <p:spPr/>
        <p:txBody>
          <a:bodyPr/>
          <a:lstStyle/>
          <a:p>
            <a:fld id="{6D8007BF-4C42-4A22-93AF-B0341A024614}" type="slidenum">
              <a:rPr lang="en-GB" smtClean="0"/>
              <a:t>12</a:t>
            </a:fld>
            <a:endParaRPr lang="en-GB"/>
          </a:p>
        </p:txBody>
      </p:sp>
    </p:spTree>
    <p:extLst>
      <p:ext uri="{BB962C8B-B14F-4D97-AF65-F5344CB8AC3E}">
        <p14:creationId xmlns:p14="http://schemas.microsoft.com/office/powerpoint/2010/main" val="337226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8007BF-4C42-4A22-93AF-B0341A024614}" type="slidenum">
              <a:rPr lang="en-GB" smtClean="0"/>
              <a:t>13</a:t>
            </a:fld>
            <a:endParaRPr lang="en-GB"/>
          </a:p>
        </p:txBody>
      </p:sp>
    </p:spTree>
    <p:extLst>
      <p:ext uri="{BB962C8B-B14F-4D97-AF65-F5344CB8AC3E}">
        <p14:creationId xmlns:p14="http://schemas.microsoft.com/office/powerpoint/2010/main" val="2864820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 students space to express stereotypes and misconceptions – we will come back to the chosen words at the end of the session and re-evaluate them</a:t>
            </a:r>
          </a:p>
        </p:txBody>
      </p:sp>
      <p:sp>
        <p:nvSpPr>
          <p:cNvPr id="4" name="Slide Number Placeholder 3"/>
          <p:cNvSpPr>
            <a:spLocks noGrp="1"/>
          </p:cNvSpPr>
          <p:nvPr>
            <p:ph type="sldNum" sz="quarter" idx="5"/>
          </p:nvPr>
        </p:nvSpPr>
        <p:spPr/>
        <p:txBody>
          <a:bodyPr/>
          <a:lstStyle/>
          <a:p>
            <a:fld id="{6D8007BF-4C42-4A22-93AF-B0341A024614}" type="slidenum">
              <a:rPr lang="en-GB" smtClean="0"/>
              <a:t>3</a:t>
            </a:fld>
            <a:endParaRPr lang="en-GB"/>
          </a:p>
        </p:txBody>
      </p:sp>
    </p:spTree>
    <p:extLst>
      <p:ext uri="{BB962C8B-B14F-4D97-AF65-F5344CB8AC3E}">
        <p14:creationId xmlns:p14="http://schemas.microsoft.com/office/powerpoint/2010/main" val="1003081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No, it isn’t! </a:t>
            </a:r>
          </a:p>
          <a:p>
            <a:r>
              <a:rPr lang="en-GB" dirty="0"/>
              <a:t>Historically, we have used different euphemisms to describe periods (e.g. ‘Time of the Month’ ‘Aunt Flo’ ‘on the rag’) but these simply reinforce the idea that a period is something to be ashamed of/embarrassed about, and that people who are menstruating are somehow ‘dirty’. ‘Period’ is an accurate, technical term. Using it can help to break the taboo around periods.</a:t>
            </a:r>
          </a:p>
        </p:txBody>
      </p:sp>
      <p:sp>
        <p:nvSpPr>
          <p:cNvPr id="4" name="Slide Number Placeholder 3"/>
          <p:cNvSpPr>
            <a:spLocks noGrp="1"/>
          </p:cNvSpPr>
          <p:nvPr>
            <p:ph type="sldNum" sz="quarter" idx="5"/>
          </p:nvPr>
        </p:nvSpPr>
        <p:spPr/>
        <p:txBody>
          <a:bodyPr/>
          <a:lstStyle/>
          <a:p>
            <a:fld id="{6D8007BF-4C42-4A22-93AF-B0341A024614}" type="slidenum">
              <a:rPr lang="en-GB" smtClean="0"/>
              <a:t>4</a:t>
            </a:fld>
            <a:endParaRPr lang="en-GB"/>
          </a:p>
        </p:txBody>
      </p:sp>
    </p:spTree>
    <p:extLst>
      <p:ext uri="{BB962C8B-B14F-4D97-AF65-F5344CB8AC3E}">
        <p14:creationId xmlns:p14="http://schemas.microsoft.com/office/powerpoint/2010/main" val="2084872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PMS (Pre-Menstrual Syndrome) is a real medical condition, which affects many people before and after their periods, and can disrupt their daily lives. It can result in symptoms such as mood swings, tiredness and headaches. It affects different people in different ways.</a:t>
            </a:r>
          </a:p>
          <a:p>
            <a:r>
              <a:rPr lang="en-GB" dirty="0"/>
              <a:t>PMS is not a sign of weakness. Nor should we devalue or dismiss the emotions of someone who is experiencing PMS. </a:t>
            </a:r>
          </a:p>
          <a:p>
            <a:r>
              <a:rPr lang="en-GB" dirty="0"/>
              <a:t>Still very little is known about PMS – arguably a result of historically little investment into women’s healthcare.</a:t>
            </a:r>
          </a:p>
        </p:txBody>
      </p:sp>
      <p:sp>
        <p:nvSpPr>
          <p:cNvPr id="4" name="Slide Number Placeholder 3"/>
          <p:cNvSpPr>
            <a:spLocks noGrp="1"/>
          </p:cNvSpPr>
          <p:nvPr>
            <p:ph type="sldNum" sz="quarter" idx="5"/>
          </p:nvPr>
        </p:nvSpPr>
        <p:spPr/>
        <p:txBody>
          <a:bodyPr/>
          <a:lstStyle/>
          <a:p>
            <a:fld id="{6D8007BF-4C42-4A22-93AF-B0341A024614}" type="slidenum">
              <a:rPr lang="en-GB" smtClean="0"/>
              <a:t>5</a:t>
            </a:fld>
            <a:endParaRPr lang="en-GB"/>
          </a:p>
        </p:txBody>
      </p:sp>
    </p:spTree>
    <p:extLst>
      <p:ext uri="{BB962C8B-B14F-4D97-AF65-F5344CB8AC3E}">
        <p14:creationId xmlns:p14="http://schemas.microsoft.com/office/powerpoint/2010/main" val="3650335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They absolutely can! </a:t>
            </a:r>
          </a:p>
          <a:p>
            <a:r>
              <a:rPr lang="en-GB" dirty="0"/>
              <a:t>In fact, doing physical activity can reduce period pains </a:t>
            </a:r>
          </a:p>
          <a:p>
            <a:r>
              <a:rPr lang="en-GB" dirty="0"/>
              <a:t>Period products such as tampons and menstrual cups can help you to manage your period during activities such as swimming </a:t>
            </a:r>
          </a:p>
        </p:txBody>
      </p:sp>
      <p:sp>
        <p:nvSpPr>
          <p:cNvPr id="4" name="Slide Number Placeholder 3"/>
          <p:cNvSpPr>
            <a:spLocks noGrp="1"/>
          </p:cNvSpPr>
          <p:nvPr>
            <p:ph type="sldNum" sz="quarter" idx="5"/>
          </p:nvPr>
        </p:nvSpPr>
        <p:spPr/>
        <p:txBody>
          <a:bodyPr/>
          <a:lstStyle/>
          <a:p>
            <a:fld id="{6D8007BF-4C42-4A22-93AF-B0341A024614}" type="slidenum">
              <a:rPr lang="en-GB" smtClean="0"/>
              <a:t>6</a:t>
            </a:fld>
            <a:endParaRPr lang="en-GB"/>
          </a:p>
        </p:txBody>
      </p:sp>
    </p:spTree>
    <p:extLst>
      <p:ext uri="{BB962C8B-B14F-4D97-AF65-F5344CB8AC3E}">
        <p14:creationId xmlns:p14="http://schemas.microsoft.com/office/powerpoint/2010/main" val="3861267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No! Mocking periods reinforces a culture of shame and embarrassment around periods which – in turn – can result in low self-esteem. </a:t>
            </a:r>
          </a:p>
        </p:txBody>
      </p:sp>
      <p:sp>
        <p:nvSpPr>
          <p:cNvPr id="4" name="Slide Number Placeholder 3"/>
          <p:cNvSpPr>
            <a:spLocks noGrp="1"/>
          </p:cNvSpPr>
          <p:nvPr>
            <p:ph type="sldNum" sz="quarter" idx="5"/>
          </p:nvPr>
        </p:nvSpPr>
        <p:spPr/>
        <p:txBody>
          <a:bodyPr/>
          <a:lstStyle/>
          <a:p>
            <a:fld id="{6D8007BF-4C42-4A22-93AF-B0341A024614}" type="slidenum">
              <a:rPr lang="en-GB" smtClean="0"/>
              <a:t>7</a:t>
            </a:fld>
            <a:endParaRPr lang="en-GB"/>
          </a:p>
        </p:txBody>
      </p:sp>
    </p:spTree>
    <p:extLst>
      <p:ext uri="{BB962C8B-B14F-4D97-AF65-F5344CB8AC3E}">
        <p14:creationId xmlns:p14="http://schemas.microsoft.com/office/powerpoint/2010/main" val="2390445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8007BF-4C42-4A22-93AF-B0341A024614}" type="slidenum">
              <a:rPr lang="en-GB" smtClean="0"/>
              <a:t>9</a:t>
            </a:fld>
            <a:endParaRPr lang="en-GB"/>
          </a:p>
        </p:txBody>
      </p:sp>
    </p:spTree>
    <p:extLst>
      <p:ext uri="{BB962C8B-B14F-4D97-AF65-F5344CB8AC3E}">
        <p14:creationId xmlns:p14="http://schemas.microsoft.com/office/powerpoint/2010/main" val="222641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ideas on the next page</a:t>
            </a:r>
          </a:p>
          <a:p>
            <a:endParaRPr lang="en-GB" dirty="0"/>
          </a:p>
          <a:p>
            <a:r>
              <a:rPr lang="en-GB" dirty="0"/>
              <a:t>Stretch and challenge – might make people feel ashamed and upset about their periods</a:t>
            </a:r>
          </a:p>
          <a:p>
            <a:endParaRPr lang="en-GB" dirty="0"/>
          </a:p>
        </p:txBody>
      </p:sp>
      <p:sp>
        <p:nvSpPr>
          <p:cNvPr id="4" name="Slide Number Placeholder 3"/>
          <p:cNvSpPr>
            <a:spLocks noGrp="1"/>
          </p:cNvSpPr>
          <p:nvPr>
            <p:ph type="sldNum" sz="quarter" idx="5"/>
          </p:nvPr>
        </p:nvSpPr>
        <p:spPr/>
        <p:txBody>
          <a:bodyPr/>
          <a:lstStyle/>
          <a:p>
            <a:fld id="{6D8007BF-4C42-4A22-93AF-B0341A024614}" type="slidenum">
              <a:rPr lang="en-GB" smtClean="0"/>
              <a:t>10</a:t>
            </a:fld>
            <a:endParaRPr lang="en-GB"/>
          </a:p>
        </p:txBody>
      </p:sp>
    </p:spTree>
    <p:extLst>
      <p:ext uri="{BB962C8B-B14F-4D97-AF65-F5344CB8AC3E}">
        <p14:creationId xmlns:p14="http://schemas.microsoft.com/office/powerpoint/2010/main" val="2467686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8007BF-4C42-4A22-93AF-B0341A024614}" type="slidenum">
              <a:rPr lang="en-GB" smtClean="0"/>
              <a:t>11</a:t>
            </a:fld>
            <a:endParaRPr lang="en-GB"/>
          </a:p>
        </p:txBody>
      </p:sp>
    </p:spTree>
    <p:extLst>
      <p:ext uri="{BB962C8B-B14F-4D97-AF65-F5344CB8AC3E}">
        <p14:creationId xmlns:p14="http://schemas.microsoft.com/office/powerpoint/2010/main" val="2737298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84BE5-CA55-8F83-6D28-CCCB06B507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E8297DE-0B0C-1C98-E15A-DD1AD2EA9D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C70CD5A-1EDB-6F64-23AF-33C90465187C}"/>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5" name="Footer Placeholder 4">
            <a:extLst>
              <a:ext uri="{FF2B5EF4-FFF2-40B4-BE49-F238E27FC236}">
                <a16:creationId xmlns:a16="http://schemas.microsoft.com/office/drawing/2014/main" id="{739C9B04-8266-91E6-5742-011DE91C45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98FE51-1936-D598-F066-7C4DF4ADE0D6}"/>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1472016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3F99-0AB8-8591-6BA4-5743722CCB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B2251D-4D3A-0A06-D1F2-81B3D210D9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403EB3-19D7-8FAA-D5AB-E3233E239D60}"/>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5" name="Footer Placeholder 4">
            <a:extLst>
              <a:ext uri="{FF2B5EF4-FFF2-40B4-BE49-F238E27FC236}">
                <a16:creationId xmlns:a16="http://schemas.microsoft.com/office/drawing/2014/main" id="{B6894A98-7754-30EF-416F-FC4A995D29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764C32-CB23-004E-DA52-8E63178F799F}"/>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2302400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798904-A6EF-06C3-985E-4192CFB273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77023F3-CB3E-5D8D-F3A2-410C390A8C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872F53-7585-0D91-30EE-9FD82B74D009}"/>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5" name="Footer Placeholder 4">
            <a:extLst>
              <a:ext uri="{FF2B5EF4-FFF2-40B4-BE49-F238E27FC236}">
                <a16:creationId xmlns:a16="http://schemas.microsoft.com/office/drawing/2014/main" id="{7052B5D4-1773-A365-46CF-089270F67B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27C90F-E931-8889-05C9-EA076CFED75E}"/>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2075439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40181-D47D-BBB2-E6AD-C06A4CA835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E904DE-025D-63A1-EECB-6D826DFA2E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03E1BD-B60D-D7BB-00C9-E075AAF228DD}"/>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5" name="Footer Placeholder 4">
            <a:extLst>
              <a:ext uri="{FF2B5EF4-FFF2-40B4-BE49-F238E27FC236}">
                <a16:creationId xmlns:a16="http://schemas.microsoft.com/office/drawing/2014/main" id="{2B7F8340-C6F1-1523-BA43-011354132C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A19DE0-E6A2-7896-9FA8-34912768F899}"/>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1623200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A6255-3C98-8FBA-35F6-BDFE0CBEF7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80182E6-6F4D-085E-DABB-BAA2629CF3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A914B7-189C-5099-E13B-CA1FEA219289}"/>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5" name="Footer Placeholder 4">
            <a:extLst>
              <a:ext uri="{FF2B5EF4-FFF2-40B4-BE49-F238E27FC236}">
                <a16:creationId xmlns:a16="http://schemas.microsoft.com/office/drawing/2014/main" id="{E96139D6-69D5-A98D-1240-A4609F14F4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A03FF0-8D53-767D-F8E9-3AC7BE094D37}"/>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297997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FB265-1B8A-F1F5-DFBE-45AFAC3980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20B582-C3D5-37BA-0A9E-1BA0870A93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316A4B-BF24-50B9-02FC-7B6FBEEAB0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6BD4CD4-7F52-C7D8-E319-82491AB6B0BD}"/>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6" name="Footer Placeholder 5">
            <a:extLst>
              <a:ext uri="{FF2B5EF4-FFF2-40B4-BE49-F238E27FC236}">
                <a16:creationId xmlns:a16="http://schemas.microsoft.com/office/drawing/2014/main" id="{D088BE74-50FE-5CA0-3AA5-B2F043A45C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96FDDB-6717-B45C-DA6E-B461E5E3CF00}"/>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1228716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1C6A-5EB5-7726-A429-8E24463AF9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154EB7-63EE-D920-DABE-2F91D4E626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1C6244-B7CE-7DD5-6145-7D4B809C89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A96E2E6-BE0E-3D31-C0FB-41E8AF3699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24BC69-8740-338C-57AD-4CDCD44B41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82C54B4-B4CB-C2DC-7C34-EF76DA922F7C}"/>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8" name="Footer Placeholder 7">
            <a:extLst>
              <a:ext uri="{FF2B5EF4-FFF2-40B4-BE49-F238E27FC236}">
                <a16:creationId xmlns:a16="http://schemas.microsoft.com/office/drawing/2014/main" id="{47719E13-29B7-3038-145D-2DD893E87C9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B0D686E-9601-7A89-92D8-07A0F0EFC718}"/>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256447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0B3DA-45C4-D01D-24D1-0B28F87DDF3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ED23F6-2BAF-25E5-F1C5-569775BFFF24}"/>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4" name="Footer Placeholder 3">
            <a:extLst>
              <a:ext uri="{FF2B5EF4-FFF2-40B4-BE49-F238E27FC236}">
                <a16:creationId xmlns:a16="http://schemas.microsoft.com/office/drawing/2014/main" id="{F2422388-31C1-6E74-5873-7E51DB4BA15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1A2C9D3-73AF-2322-B9EE-2EB5E2B44917}"/>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1116912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1CF161-6657-4FE0-09D0-97AAD68B0AED}"/>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3" name="Footer Placeholder 2">
            <a:extLst>
              <a:ext uri="{FF2B5EF4-FFF2-40B4-BE49-F238E27FC236}">
                <a16:creationId xmlns:a16="http://schemas.microsoft.com/office/drawing/2014/main" id="{3D382C1E-EB5D-2605-1AA8-A9EFD9337C9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7657B8-FE97-A0D1-6B99-9A3A9C7A475A}"/>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382905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4DB37-C49C-F020-9D4A-5F2EE51C7A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4E64B64-DCF3-597C-B7F9-286874460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B4BAFD9-DF27-001A-3A34-56A37ADA5F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987AB-0302-C5A9-4D4D-50A6F4E1D14C}"/>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6" name="Footer Placeholder 5">
            <a:extLst>
              <a:ext uri="{FF2B5EF4-FFF2-40B4-BE49-F238E27FC236}">
                <a16:creationId xmlns:a16="http://schemas.microsoft.com/office/drawing/2014/main" id="{695B36F7-0618-0FED-C25A-32E55CDA05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998707-9A36-C2F8-F0C3-4D9A0C8F33B0}"/>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3915041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4C6A8-C1E3-3868-0256-1B82E06499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E5988C7-F220-3901-9DF4-9F654FBE25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C4EEE44-ECB9-9348-6E28-1FDB9E2FA7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A008D0-35F4-54EE-ED52-D7A2CBD522B8}"/>
              </a:ext>
            </a:extLst>
          </p:cNvPr>
          <p:cNvSpPr>
            <a:spLocks noGrp="1"/>
          </p:cNvSpPr>
          <p:nvPr>
            <p:ph type="dt" sz="half" idx="10"/>
          </p:nvPr>
        </p:nvSpPr>
        <p:spPr/>
        <p:txBody>
          <a:bodyPr/>
          <a:lstStyle/>
          <a:p>
            <a:fld id="{F70DA4F7-F0F4-4154-ABB1-E204C8737EA7}" type="datetimeFigureOut">
              <a:rPr lang="en-GB" smtClean="0"/>
              <a:t>23/07/2024</a:t>
            </a:fld>
            <a:endParaRPr lang="en-GB"/>
          </a:p>
        </p:txBody>
      </p:sp>
      <p:sp>
        <p:nvSpPr>
          <p:cNvPr id="6" name="Footer Placeholder 5">
            <a:extLst>
              <a:ext uri="{FF2B5EF4-FFF2-40B4-BE49-F238E27FC236}">
                <a16:creationId xmlns:a16="http://schemas.microsoft.com/office/drawing/2014/main" id="{9BA722CD-8793-D659-3E90-345DAF9CC0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BD6073-82C6-0212-6F06-B038BAE31B0B}"/>
              </a:ext>
            </a:extLst>
          </p:cNvPr>
          <p:cNvSpPr>
            <a:spLocks noGrp="1"/>
          </p:cNvSpPr>
          <p:nvPr>
            <p:ph type="sldNum" sz="quarter" idx="12"/>
          </p:nvPr>
        </p:nvSpPr>
        <p:spPr/>
        <p:txBody>
          <a:bodyPr/>
          <a:lstStyle/>
          <a:p>
            <a:fld id="{3B703F80-2AD8-4520-BAD2-A771DF06571C}" type="slidenum">
              <a:rPr lang="en-GB" smtClean="0"/>
              <a:t>‹#›</a:t>
            </a:fld>
            <a:endParaRPr lang="en-GB"/>
          </a:p>
        </p:txBody>
      </p:sp>
    </p:spTree>
    <p:extLst>
      <p:ext uri="{BB962C8B-B14F-4D97-AF65-F5344CB8AC3E}">
        <p14:creationId xmlns:p14="http://schemas.microsoft.com/office/powerpoint/2010/main" val="2466435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856F03-00B1-6B6D-1B64-56694B08BA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39AB6B3-C8C7-07AC-0BFD-FBDC18D737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99EB58-45E3-3932-5877-BA7CA211F6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0DA4F7-F0F4-4154-ABB1-E204C8737EA7}" type="datetimeFigureOut">
              <a:rPr lang="en-GB" smtClean="0"/>
              <a:t>23/07/2024</a:t>
            </a:fld>
            <a:endParaRPr lang="en-GB"/>
          </a:p>
        </p:txBody>
      </p:sp>
      <p:sp>
        <p:nvSpPr>
          <p:cNvPr id="5" name="Footer Placeholder 4">
            <a:extLst>
              <a:ext uri="{FF2B5EF4-FFF2-40B4-BE49-F238E27FC236}">
                <a16:creationId xmlns:a16="http://schemas.microsoft.com/office/drawing/2014/main" id="{97B84A10-C2FD-A53D-BDFF-44BFECC90B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DDDB728-E329-08C6-E0D5-05230867A4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03F80-2AD8-4520-BAD2-A771DF06571C}" type="slidenum">
              <a:rPr lang="en-GB" smtClean="0"/>
              <a:t>‹#›</a:t>
            </a:fld>
            <a:endParaRPr lang="en-GB"/>
          </a:p>
        </p:txBody>
      </p:sp>
    </p:spTree>
    <p:extLst>
      <p:ext uri="{BB962C8B-B14F-4D97-AF65-F5344CB8AC3E}">
        <p14:creationId xmlns:p14="http://schemas.microsoft.com/office/powerpoint/2010/main" val="165913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oNKNKiN_cO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A233B-2CF1-B776-C17F-BF22520E04A6}"/>
              </a:ext>
            </a:extLst>
          </p:cNvPr>
          <p:cNvSpPr>
            <a:spLocks noGrp="1"/>
          </p:cNvSpPr>
          <p:nvPr>
            <p:ph type="title"/>
          </p:nvPr>
        </p:nvSpPr>
        <p:spPr/>
        <p:txBody>
          <a:bodyPr/>
          <a:lstStyle/>
          <a:p>
            <a:pPr algn="ctr"/>
            <a:r>
              <a:rPr lang="en-GB" dirty="0">
                <a:latin typeface="Congenial Black" panose="02000503040000020004" pitchFamily="2" charset="0"/>
              </a:rPr>
              <a:t>For Teaching Staff – Before Delivering</a:t>
            </a:r>
          </a:p>
        </p:txBody>
      </p:sp>
      <p:sp>
        <p:nvSpPr>
          <p:cNvPr id="6" name="Text Placeholder 5">
            <a:extLst>
              <a:ext uri="{FF2B5EF4-FFF2-40B4-BE49-F238E27FC236}">
                <a16:creationId xmlns:a16="http://schemas.microsoft.com/office/drawing/2014/main" id="{3FFAE1F2-0313-54E3-0BD2-C8BEAB5864AE}"/>
              </a:ext>
            </a:extLst>
          </p:cNvPr>
          <p:cNvSpPr>
            <a:spLocks noGrp="1"/>
          </p:cNvSpPr>
          <p:nvPr>
            <p:ph type="body" idx="1"/>
          </p:nvPr>
        </p:nvSpPr>
        <p:spPr/>
        <p:txBody>
          <a:bodyPr/>
          <a:lstStyle/>
          <a:p>
            <a:r>
              <a:rPr lang="en-GB" dirty="0"/>
              <a:t>Please DO</a:t>
            </a:r>
          </a:p>
        </p:txBody>
      </p:sp>
      <p:sp>
        <p:nvSpPr>
          <p:cNvPr id="7" name="Content Placeholder 6">
            <a:extLst>
              <a:ext uri="{FF2B5EF4-FFF2-40B4-BE49-F238E27FC236}">
                <a16:creationId xmlns:a16="http://schemas.microsoft.com/office/drawing/2014/main" id="{5B487F69-2E06-BA28-BAF4-9F00E2AACF0C}"/>
              </a:ext>
            </a:extLst>
          </p:cNvPr>
          <p:cNvSpPr>
            <a:spLocks noGrp="1"/>
          </p:cNvSpPr>
          <p:nvPr>
            <p:ph sz="half" idx="2"/>
          </p:nvPr>
        </p:nvSpPr>
        <p:spPr>
          <a:xfrm>
            <a:off x="839788" y="2505074"/>
            <a:ext cx="5157787" cy="4352925"/>
          </a:xfrm>
        </p:spPr>
        <p:txBody>
          <a:bodyPr>
            <a:normAutofit fontScale="77500" lnSpcReduction="20000"/>
          </a:bodyPr>
          <a:lstStyle/>
          <a:p>
            <a:r>
              <a:rPr lang="en-GB" dirty="0"/>
              <a:t>Read through all of the content in this presentation before delivering it </a:t>
            </a:r>
          </a:p>
          <a:p>
            <a:r>
              <a:rPr lang="en-GB" dirty="0"/>
              <a:t>Deliver this mixed-gender setting – boys need to hear this as much as girls do!</a:t>
            </a:r>
          </a:p>
          <a:p>
            <a:r>
              <a:rPr lang="en-GB" dirty="0"/>
              <a:t>Read through the notes under the slides for discussion guidelines when talking about common misconceptions </a:t>
            </a:r>
          </a:p>
          <a:p>
            <a:r>
              <a:rPr lang="en-GB" dirty="0"/>
              <a:t>Encourage students to work through their own preconceptions/misconceptions – use phrases like ‘why do you think that…?’. By talking it through, students will often see the flaws in their own prejudgments</a:t>
            </a:r>
          </a:p>
        </p:txBody>
      </p:sp>
      <p:sp>
        <p:nvSpPr>
          <p:cNvPr id="8" name="Text Placeholder 7">
            <a:extLst>
              <a:ext uri="{FF2B5EF4-FFF2-40B4-BE49-F238E27FC236}">
                <a16:creationId xmlns:a16="http://schemas.microsoft.com/office/drawing/2014/main" id="{93826943-6104-438E-F99D-AEDEE833CD47}"/>
              </a:ext>
            </a:extLst>
          </p:cNvPr>
          <p:cNvSpPr>
            <a:spLocks noGrp="1"/>
          </p:cNvSpPr>
          <p:nvPr>
            <p:ph type="body" sz="quarter" idx="3"/>
          </p:nvPr>
        </p:nvSpPr>
        <p:spPr/>
        <p:txBody>
          <a:bodyPr/>
          <a:lstStyle/>
          <a:p>
            <a:r>
              <a:rPr lang="en-GB" dirty="0"/>
              <a:t>Please DON’T</a:t>
            </a:r>
          </a:p>
        </p:txBody>
      </p:sp>
      <p:sp>
        <p:nvSpPr>
          <p:cNvPr id="9" name="Content Placeholder 8">
            <a:extLst>
              <a:ext uri="{FF2B5EF4-FFF2-40B4-BE49-F238E27FC236}">
                <a16:creationId xmlns:a16="http://schemas.microsoft.com/office/drawing/2014/main" id="{86D34137-A1DA-D2A5-2AA0-54601E2ACFDF}"/>
              </a:ext>
            </a:extLst>
          </p:cNvPr>
          <p:cNvSpPr>
            <a:spLocks noGrp="1"/>
          </p:cNvSpPr>
          <p:nvPr>
            <p:ph sz="quarter" idx="4"/>
          </p:nvPr>
        </p:nvSpPr>
        <p:spPr/>
        <p:txBody>
          <a:bodyPr>
            <a:normAutofit fontScale="77500" lnSpcReduction="20000"/>
          </a:bodyPr>
          <a:lstStyle/>
          <a:p>
            <a:r>
              <a:rPr lang="en-GB" dirty="0"/>
              <a:t>Assume that everyone who has a period is a woman, trans and non-binary people have periods too. Use the terms ‘people’ and ‘menstruators’ to be inclusive </a:t>
            </a:r>
          </a:p>
        </p:txBody>
      </p:sp>
    </p:spTree>
    <p:extLst>
      <p:ext uri="{BB962C8B-B14F-4D97-AF65-F5344CB8AC3E}">
        <p14:creationId xmlns:p14="http://schemas.microsoft.com/office/powerpoint/2010/main" val="2298080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p:txBody>
          <a:bodyPr/>
          <a:lstStyle/>
          <a:p>
            <a:pPr algn="ctr"/>
            <a:r>
              <a:rPr lang="en-GB" dirty="0">
                <a:solidFill>
                  <a:srgbClr val="7030A0"/>
                </a:solidFill>
                <a:latin typeface="Congenial Black" panose="02000503040000020004" pitchFamily="2" charset="0"/>
              </a:rPr>
              <a:t>Negative Ideas about Periods</a:t>
            </a:r>
          </a:p>
        </p:txBody>
      </p:sp>
      <p:sp>
        <p:nvSpPr>
          <p:cNvPr id="3" name="Speech Bubble: Rectangle with Corners Rounded 2">
            <a:extLst>
              <a:ext uri="{FF2B5EF4-FFF2-40B4-BE49-F238E27FC236}">
                <a16:creationId xmlns:a16="http://schemas.microsoft.com/office/drawing/2014/main" id="{AA5975B4-B3CC-40EB-9BC9-A56CB37DC599}"/>
              </a:ext>
            </a:extLst>
          </p:cNvPr>
          <p:cNvSpPr/>
          <p:nvPr/>
        </p:nvSpPr>
        <p:spPr>
          <a:xfrm>
            <a:off x="652123" y="2988732"/>
            <a:ext cx="2551289" cy="1752601"/>
          </a:xfrm>
          <a:prstGeom prst="wedgeRoundRectCallout">
            <a:avLst>
              <a:gd name="adj1" fmla="val -35713"/>
              <a:gd name="adj2" fmla="val 68232"/>
              <a:gd name="adj3" fmla="val 16667"/>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latin typeface="+mj-lt"/>
              </a:rPr>
              <a:t>“Periods are not really that painful”</a:t>
            </a:r>
          </a:p>
        </p:txBody>
      </p:sp>
      <p:sp>
        <p:nvSpPr>
          <p:cNvPr id="4" name="TextBox 3">
            <a:extLst>
              <a:ext uri="{FF2B5EF4-FFF2-40B4-BE49-F238E27FC236}">
                <a16:creationId xmlns:a16="http://schemas.microsoft.com/office/drawing/2014/main" id="{2D956969-423B-44B8-311E-9612648360B6}"/>
              </a:ext>
            </a:extLst>
          </p:cNvPr>
          <p:cNvSpPr txBox="1"/>
          <p:nvPr/>
        </p:nvSpPr>
        <p:spPr>
          <a:xfrm>
            <a:off x="838200" y="1504998"/>
            <a:ext cx="10893781" cy="1200329"/>
          </a:xfrm>
          <a:prstGeom prst="rect">
            <a:avLst/>
          </a:prstGeom>
          <a:solidFill>
            <a:schemeClr val="accent4">
              <a:lumMod val="20000"/>
              <a:lumOff val="80000"/>
            </a:schemeClr>
          </a:solidFill>
        </p:spPr>
        <p:txBody>
          <a:bodyPr wrap="square" rtlCol="0">
            <a:spAutoFit/>
          </a:bodyPr>
          <a:lstStyle/>
          <a:p>
            <a:r>
              <a:rPr lang="en-GB" sz="2400" b="1" dirty="0">
                <a:latin typeface="+mj-lt"/>
              </a:rPr>
              <a:t>Task</a:t>
            </a:r>
            <a:r>
              <a:rPr lang="en-GB" sz="2400" dirty="0">
                <a:latin typeface="+mj-lt"/>
              </a:rPr>
              <a:t>: Together, fill in the speech bubbles with some negative ideas that people a lot of people might have about periods </a:t>
            </a:r>
          </a:p>
          <a:p>
            <a:r>
              <a:rPr lang="en-GB" sz="2400" i="1" dirty="0">
                <a:latin typeface="+mj-lt"/>
              </a:rPr>
              <a:t>The first one has been done for you</a:t>
            </a:r>
            <a:r>
              <a:rPr lang="en-GB" sz="2400" dirty="0">
                <a:latin typeface="+mj-lt"/>
              </a:rPr>
              <a:t> </a:t>
            </a:r>
          </a:p>
        </p:txBody>
      </p:sp>
      <p:sp>
        <p:nvSpPr>
          <p:cNvPr id="6" name="Thought Bubble: Cloud 5">
            <a:extLst>
              <a:ext uri="{FF2B5EF4-FFF2-40B4-BE49-F238E27FC236}">
                <a16:creationId xmlns:a16="http://schemas.microsoft.com/office/drawing/2014/main" id="{C7ABFF18-CF7F-E918-BA3C-15E1858D2AC3}"/>
              </a:ext>
            </a:extLst>
          </p:cNvPr>
          <p:cNvSpPr/>
          <p:nvPr/>
        </p:nvSpPr>
        <p:spPr>
          <a:xfrm>
            <a:off x="3289395" y="4160645"/>
            <a:ext cx="2551289" cy="1851377"/>
          </a:xfrm>
          <a:prstGeom prst="cloudCallout">
            <a:avLst>
              <a:gd name="adj1" fmla="val 32623"/>
              <a:gd name="adj2" fmla="val 70663"/>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a:t>
            </a:r>
          </a:p>
        </p:txBody>
      </p:sp>
      <p:sp>
        <p:nvSpPr>
          <p:cNvPr id="7" name="Speech Bubble: Oval 6">
            <a:extLst>
              <a:ext uri="{FF2B5EF4-FFF2-40B4-BE49-F238E27FC236}">
                <a16:creationId xmlns:a16="http://schemas.microsoft.com/office/drawing/2014/main" id="{DF1FDABB-3D31-B403-F5F6-6A15B4191719}"/>
              </a:ext>
            </a:extLst>
          </p:cNvPr>
          <p:cNvSpPr/>
          <p:nvPr/>
        </p:nvSpPr>
        <p:spPr>
          <a:xfrm>
            <a:off x="6016978" y="3124199"/>
            <a:ext cx="2449689" cy="1752601"/>
          </a:xfrm>
          <a:prstGeom prst="wedgeEllipseCallout">
            <a:avLst>
              <a:gd name="adj1" fmla="val -49404"/>
              <a:gd name="adj2" fmla="val -57307"/>
            </a:avLst>
          </a:prstGeom>
          <a:noFill/>
          <a:ln w="28575">
            <a:solidFill>
              <a:srgbClr val="FD07B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a:t>
            </a:r>
          </a:p>
        </p:txBody>
      </p:sp>
      <p:sp>
        <p:nvSpPr>
          <p:cNvPr id="8" name="Speech Bubble: Rectangle with Corners Rounded 7">
            <a:extLst>
              <a:ext uri="{FF2B5EF4-FFF2-40B4-BE49-F238E27FC236}">
                <a16:creationId xmlns:a16="http://schemas.microsoft.com/office/drawing/2014/main" id="{0FBE53BB-D3DD-2481-8BE6-E225B4EEDD44}"/>
              </a:ext>
            </a:extLst>
          </p:cNvPr>
          <p:cNvSpPr/>
          <p:nvPr/>
        </p:nvSpPr>
        <p:spPr>
          <a:xfrm>
            <a:off x="8988588" y="3158066"/>
            <a:ext cx="2551289" cy="1752601"/>
          </a:xfrm>
          <a:prstGeom prst="wedgeRoundRectCallout">
            <a:avLst>
              <a:gd name="adj1" fmla="val 43491"/>
              <a:gd name="adj2" fmla="val -74119"/>
              <a:gd name="adj3" fmla="val 16667"/>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a:t>
            </a:r>
          </a:p>
        </p:txBody>
      </p:sp>
      <p:sp>
        <p:nvSpPr>
          <p:cNvPr id="11" name="TextBox 10">
            <a:extLst>
              <a:ext uri="{FF2B5EF4-FFF2-40B4-BE49-F238E27FC236}">
                <a16:creationId xmlns:a16="http://schemas.microsoft.com/office/drawing/2014/main" id="{968214F7-5673-B819-F6F3-9A1A848ED422}"/>
              </a:ext>
            </a:extLst>
          </p:cNvPr>
          <p:cNvSpPr txBox="1"/>
          <p:nvPr/>
        </p:nvSpPr>
        <p:spPr>
          <a:xfrm>
            <a:off x="6524978" y="5461688"/>
            <a:ext cx="5207003" cy="1015663"/>
          </a:xfrm>
          <a:prstGeom prst="rect">
            <a:avLst/>
          </a:prstGeom>
          <a:solidFill>
            <a:srgbClr val="F6C40E"/>
          </a:solidFill>
          <a:ln w="19050">
            <a:noFill/>
          </a:ln>
        </p:spPr>
        <p:txBody>
          <a:bodyPr wrap="square" rtlCol="0">
            <a:spAutoFit/>
          </a:bodyPr>
          <a:lstStyle/>
          <a:p>
            <a:r>
              <a:rPr lang="en-GB" sz="2000" b="1" u="sng" dirty="0">
                <a:latin typeface="+mj-lt"/>
              </a:rPr>
              <a:t>Stretch and challenge</a:t>
            </a:r>
            <a:r>
              <a:rPr lang="en-GB" sz="2000" dirty="0">
                <a:latin typeface="+mj-lt"/>
              </a:rPr>
              <a:t>:</a:t>
            </a:r>
          </a:p>
          <a:p>
            <a:r>
              <a:rPr lang="en-GB" sz="2000" b="1" dirty="0">
                <a:latin typeface="+mj-lt"/>
              </a:rPr>
              <a:t>How might these ideas make someone with a period feel? </a:t>
            </a:r>
          </a:p>
        </p:txBody>
      </p:sp>
      <p:pic>
        <p:nvPicPr>
          <p:cNvPr id="14" name="Graphic 13">
            <a:extLst>
              <a:ext uri="{FF2B5EF4-FFF2-40B4-BE49-F238E27FC236}">
                <a16:creationId xmlns:a16="http://schemas.microsoft.com/office/drawing/2014/main" id="{57934162-507A-0E4B-1A38-F56584823D74}"/>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9533"/>
          <a:stretch/>
        </p:blipFill>
        <p:spPr>
          <a:xfrm>
            <a:off x="10562621" y="49680"/>
            <a:ext cx="1275153" cy="1272341"/>
          </a:xfrm>
          <a:prstGeom prst="rect">
            <a:avLst/>
          </a:prstGeom>
        </p:spPr>
      </p:pic>
    </p:spTree>
    <p:extLst>
      <p:ext uri="{BB962C8B-B14F-4D97-AF65-F5344CB8AC3E}">
        <p14:creationId xmlns:p14="http://schemas.microsoft.com/office/powerpoint/2010/main" val="359379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a:xfrm>
            <a:off x="999563" y="333420"/>
            <a:ext cx="10515600" cy="1325563"/>
          </a:xfrm>
        </p:spPr>
        <p:txBody>
          <a:bodyPr/>
          <a:lstStyle/>
          <a:p>
            <a:pPr algn="ctr"/>
            <a:r>
              <a:rPr lang="en-GB" dirty="0">
                <a:solidFill>
                  <a:srgbClr val="7030A0"/>
                </a:solidFill>
                <a:latin typeface="Congenial Black" panose="02000503040000020004" pitchFamily="2" charset="0"/>
              </a:rPr>
              <a:t>Negative Ideas about Periods</a:t>
            </a:r>
          </a:p>
        </p:txBody>
      </p:sp>
      <p:sp>
        <p:nvSpPr>
          <p:cNvPr id="3" name="Speech Bubble: Rectangle with Corners Rounded 2">
            <a:extLst>
              <a:ext uri="{FF2B5EF4-FFF2-40B4-BE49-F238E27FC236}">
                <a16:creationId xmlns:a16="http://schemas.microsoft.com/office/drawing/2014/main" id="{AA5975B4-B3CC-40EB-9BC9-A56CB37DC599}"/>
              </a:ext>
            </a:extLst>
          </p:cNvPr>
          <p:cNvSpPr/>
          <p:nvPr/>
        </p:nvSpPr>
        <p:spPr>
          <a:xfrm>
            <a:off x="652123" y="2988732"/>
            <a:ext cx="2551289" cy="1752601"/>
          </a:xfrm>
          <a:prstGeom prst="wedgeRoundRectCallout">
            <a:avLst>
              <a:gd name="adj1" fmla="val -35713"/>
              <a:gd name="adj2" fmla="val 68232"/>
              <a:gd name="adj3" fmla="val 16667"/>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latin typeface="+mj-lt"/>
              </a:rPr>
              <a:t>“Periods are not really that painful”</a:t>
            </a:r>
          </a:p>
        </p:txBody>
      </p:sp>
      <p:sp>
        <p:nvSpPr>
          <p:cNvPr id="6" name="Thought Bubble: Cloud 5">
            <a:extLst>
              <a:ext uri="{FF2B5EF4-FFF2-40B4-BE49-F238E27FC236}">
                <a16:creationId xmlns:a16="http://schemas.microsoft.com/office/drawing/2014/main" id="{C7ABFF18-CF7F-E918-BA3C-15E1858D2AC3}"/>
              </a:ext>
            </a:extLst>
          </p:cNvPr>
          <p:cNvSpPr/>
          <p:nvPr/>
        </p:nvSpPr>
        <p:spPr>
          <a:xfrm>
            <a:off x="3289395" y="4160645"/>
            <a:ext cx="2551289" cy="1851377"/>
          </a:xfrm>
          <a:prstGeom prst="cloudCallout">
            <a:avLst>
              <a:gd name="adj1" fmla="val 32623"/>
              <a:gd name="adj2" fmla="val 70663"/>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“People should pay for period products”</a:t>
            </a:r>
          </a:p>
        </p:txBody>
      </p:sp>
      <p:sp>
        <p:nvSpPr>
          <p:cNvPr id="7" name="Speech Bubble: Oval 6">
            <a:extLst>
              <a:ext uri="{FF2B5EF4-FFF2-40B4-BE49-F238E27FC236}">
                <a16:creationId xmlns:a16="http://schemas.microsoft.com/office/drawing/2014/main" id="{DF1FDABB-3D31-B403-F5F6-6A15B4191719}"/>
              </a:ext>
            </a:extLst>
          </p:cNvPr>
          <p:cNvSpPr/>
          <p:nvPr/>
        </p:nvSpPr>
        <p:spPr>
          <a:xfrm>
            <a:off x="6016978" y="3124199"/>
            <a:ext cx="2449689" cy="1752601"/>
          </a:xfrm>
          <a:prstGeom prst="wedgeEllipseCallout">
            <a:avLst>
              <a:gd name="adj1" fmla="val -49404"/>
              <a:gd name="adj2" fmla="val -57307"/>
            </a:avLst>
          </a:prstGeom>
          <a:noFill/>
          <a:ln w="28575">
            <a:solidFill>
              <a:srgbClr val="FD07B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“Periods are dirty or unclean”</a:t>
            </a:r>
          </a:p>
        </p:txBody>
      </p:sp>
      <p:sp>
        <p:nvSpPr>
          <p:cNvPr id="8" name="Speech Bubble: Rectangle with Corners Rounded 7">
            <a:extLst>
              <a:ext uri="{FF2B5EF4-FFF2-40B4-BE49-F238E27FC236}">
                <a16:creationId xmlns:a16="http://schemas.microsoft.com/office/drawing/2014/main" id="{0FBE53BB-D3DD-2481-8BE6-E225B4EEDD44}"/>
              </a:ext>
            </a:extLst>
          </p:cNvPr>
          <p:cNvSpPr/>
          <p:nvPr/>
        </p:nvSpPr>
        <p:spPr>
          <a:xfrm>
            <a:off x="8988588" y="3158066"/>
            <a:ext cx="2551289" cy="1752601"/>
          </a:xfrm>
          <a:prstGeom prst="wedgeRoundRectCallout">
            <a:avLst>
              <a:gd name="adj1" fmla="val 43491"/>
              <a:gd name="adj2" fmla="val -74119"/>
              <a:gd name="adj3" fmla="val 16667"/>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“A period should be kept secret”</a:t>
            </a:r>
          </a:p>
        </p:txBody>
      </p:sp>
      <p:sp>
        <p:nvSpPr>
          <p:cNvPr id="11" name="TextBox 10">
            <a:extLst>
              <a:ext uri="{FF2B5EF4-FFF2-40B4-BE49-F238E27FC236}">
                <a16:creationId xmlns:a16="http://schemas.microsoft.com/office/drawing/2014/main" id="{968214F7-5673-B819-F6F3-9A1A848ED422}"/>
              </a:ext>
            </a:extLst>
          </p:cNvPr>
          <p:cNvSpPr txBox="1"/>
          <p:nvPr/>
        </p:nvSpPr>
        <p:spPr>
          <a:xfrm>
            <a:off x="6524978" y="5086333"/>
            <a:ext cx="5207003" cy="1477328"/>
          </a:xfrm>
          <a:prstGeom prst="rect">
            <a:avLst/>
          </a:prstGeom>
          <a:solidFill>
            <a:srgbClr val="F6C40E"/>
          </a:solidFill>
          <a:ln w="19050">
            <a:noFill/>
          </a:ln>
        </p:spPr>
        <p:txBody>
          <a:bodyPr wrap="square" rtlCol="0">
            <a:spAutoFit/>
          </a:bodyPr>
          <a:lstStyle/>
          <a:p>
            <a:pPr marL="342900" indent="-342900">
              <a:buFont typeface="Arial" panose="020B0604020202020204" pitchFamily="34" charset="0"/>
              <a:buChar char="•"/>
            </a:pPr>
            <a:r>
              <a:rPr lang="en-GB" b="1" i="1" dirty="0">
                <a:latin typeface="+mj-lt"/>
              </a:rPr>
              <a:t>These negative attitudes and ideas could make people feel ashamed and upset about their periods. </a:t>
            </a:r>
          </a:p>
          <a:p>
            <a:pPr marL="342900" indent="-342900">
              <a:buFont typeface="Arial" panose="020B0604020202020204" pitchFamily="34" charset="0"/>
              <a:buChar char="•"/>
            </a:pPr>
            <a:r>
              <a:rPr lang="en-GB" b="1" i="1" dirty="0">
                <a:latin typeface="+mj-lt"/>
              </a:rPr>
              <a:t>It might also make it difficult for them to access the period products they need</a:t>
            </a:r>
          </a:p>
        </p:txBody>
      </p:sp>
      <p:sp>
        <p:nvSpPr>
          <p:cNvPr id="13" name="TextBox 12">
            <a:extLst>
              <a:ext uri="{FF2B5EF4-FFF2-40B4-BE49-F238E27FC236}">
                <a16:creationId xmlns:a16="http://schemas.microsoft.com/office/drawing/2014/main" id="{82B943D4-14CE-F3DE-9B10-C1E010F9CA6D}"/>
              </a:ext>
            </a:extLst>
          </p:cNvPr>
          <p:cNvSpPr txBox="1"/>
          <p:nvPr/>
        </p:nvSpPr>
        <p:spPr>
          <a:xfrm>
            <a:off x="838200" y="1504998"/>
            <a:ext cx="10893781" cy="830997"/>
          </a:xfrm>
          <a:prstGeom prst="rect">
            <a:avLst/>
          </a:prstGeom>
          <a:solidFill>
            <a:schemeClr val="accent4">
              <a:lumMod val="20000"/>
              <a:lumOff val="80000"/>
            </a:schemeClr>
          </a:solidFill>
        </p:spPr>
        <p:txBody>
          <a:bodyPr wrap="square" rtlCol="0">
            <a:spAutoFit/>
          </a:bodyPr>
          <a:lstStyle/>
          <a:p>
            <a:r>
              <a:rPr lang="en-GB" sz="2400" b="1" dirty="0">
                <a:latin typeface="+mj-lt"/>
              </a:rPr>
              <a:t>Task</a:t>
            </a:r>
            <a:r>
              <a:rPr lang="en-GB" sz="2400" dirty="0">
                <a:latin typeface="+mj-lt"/>
              </a:rPr>
              <a:t>: Together, fill in the speech bubbles with some negative ideas that people a lot of people might have about periods </a:t>
            </a:r>
          </a:p>
        </p:txBody>
      </p:sp>
      <p:pic>
        <p:nvPicPr>
          <p:cNvPr id="14" name="Graphic 13">
            <a:extLst>
              <a:ext uri="{FF2B5EF4-FFF2-40B4-BE49-F238E27FC236}">
                <a16:creationId xmlns:a16="http://schemas.microsoft.com/office/drawing/2014/main" id="{9CDCAFC8-52BF-4784-36DC-48A072E35D9E}"/>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9533"/>
          <a:stretch/>
        </p:blipFill>
        <p:spPr>
          <a:xfrm>
            <a:off x="10562621" y="49680"/>
            <a:ext cx="1275153" cy="1272341"/>
          </a:xfrm>
          <a:prstGeom prst="rect">
            <a:avLst/>
          </a:prstGeom>
        </p:spPr>
      </p:pic>
    </p:spTree>
    <p:extLst>
      <p:ext uri="{BB962C8B-B14F-4D97-AF65-F5344CB8AC3E}">
        <p14:creationId xmlns:p14="http://schemas.microsoft.com/office/powerpoint/2010/main" val="4073760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a:xfrm>
            <a:off x="838200" y="174675"/>
            <a:ext cx="10515600" cy="1325563"/>
          </a:xfrm>
        </p:spPr>
        <p:txBody>
          <a:bodyPr/>
          <a:lstStyle/>
          <a:p>
            <a:pPr algn="ctr"/>
            <a:r>
              <a:rPr lang="en-GB" dirty="0">
                <a:solidFill>
                  <a:srgbClr val="7030A0"/>
                </a:solidFill>
                <a:latin typeface="Congenial Black" panose="02000503040000020004" pitchFamily="2" charset="0"/>
              </a:rPr>
              <a:t>Supporting Others</a:t>
            </a:r>
          </a:p>
        </p:txBody>
      </p:sp>
      <p:sp>
        <p:nvSpPr>
          <p:cNvPr id="4" name="TextBox 3">
            <a:extLst>
              <a:ext uri="{FF2B5EF4-FFF2-40B4-BE49-F238E27FC236}">
                <a16:creationId xmlns:a16="http://schemas.microsoft.com/office/drawing/2014/main" id="{697E1552-B0B0-C3D9-772E-3BD7396BCCC0}"/>
              </a:ext>
            </a:extLst>
          </p:cNvPr>
          <p:cNvSpPr txBox="1"/>
          <p:nvPr/>
        </p:nvSpPr>
        <p:spPr>
          <a:xfrm>
            <a:off x="888997" y="1419755"/>
            <a:ext cx="10464803" cy="2677656"/>
          </a:xfrm>
          <a:prstGeom prst="rect">
            <a:avLst/>
          </a:prstGeom>
          <a:solidFill>
            <a:srgbClr val="F6C40E"/>
          </a:solidFill>
          <a:ln w="19050">
            <a:noFill/>
          </a:ln>
        </p:spPr>
        <p:txBody>
          <a:bodyPr wrap="square" rtlCol="0">
            <a:spAutoFit/>
          </a:bodyPr>
          <a:lstStyle/>
          <a:p>
            <a:r>
              <a:rPr lang="en-GB" sz="2400" b="1" u="sng" dirty="0">
                <a:latin typeface="+mj-lt"/>
              </a:rPr>
              <a:t>Discuss</a:t>
            </a:r>
            <a:r>
              <a:rPr lang="en-GB" sz="2400" dirty="0">
                <a:latin typeface="+mj-lt"/>
              </a:rPr>
              <a:t>:</a:t>
            </a:r>
          </a:p>
          <a:p>
            <a:r>
              <a:rPr lang="en-GB" sz="2400" b="1" dirty="0">
                <a:latin typeface="+mj-lt"/>
              </a:rPr>
              <a:t>Create a list – what might be kind to do if someone you know is having a period? </a:t>
            </a:r>
            <a:endParaRPr lang="en-GB" sz="2400" dirty="0">
              <a:latin typeface="+mj-lt"/>
            </a:endParaRPr>
          </a:p>
          <a:p>
            <a:endParaRPr lang="en-GB" sz="2400" i="1" dirty="0">
              <a:latin typeface="+mj-lt"/>
            </a:endParaRPr>
          </a:p>
          <a:p>
            <a:pPr marL="342900" indent="-342900">
              <a:buFont typeface="Arial" panose="020B0604020202020204" pitchFamily="34" charset="0"/>
              <a:buChar char="•"/>
            </a:pPr>
            <a:r>
              <a:rPr lang="en-GB" sz="2400" i="1" dirty="0">
                <a:latin typeface="+mj-lt"/>
              </a:rPr>
              <a:t>E.g. avoiding unkind language, such as calling someone on their period ‘crazy’ or ‘dirty’</a:t>
            </a:r>
          </a:p>
          <a:p>
            <a:pPr marL="342900" indent="-342900">
              <a:buFont typeface="Arial" panose="020B0604020202020204" pitchFamily="34" charset="0"/>
              <a:buChar char="•"/>
            </a:pPr>
            <a:r>
              <a:rPr lang="en-GB" sz="2400" i="1" dirty="0">
                <a:latin typeface="+mj-lt"/>
              </a:rPr>
              <a:t> </a:t>
            </a:r>
          </a:p>
          <a:p>
            <a:pPr marL="342900" indent="-342900">
              <a:buFont typeface="Arial" panose="020B0604020202020204" pitchFamily="34" charset="0"/>
              <a:buChar char="•"/>
            </a:pPr>
            <a:r>
              <a:rPr lang="en-GB" sz="2400" i="1" dirty="0">
                <a:latin typeface="+mj-lt"/>
              </a:rPr>
              <a:t> </a:t>
            </a:r>
          </a:p>
        </p:txBody>
      </p:sp>
      <p:pic>
        <p:nvPicPr>
          <p:cNvPr id="8" name="Content Placeholder 7">
            <a:extLst>
              <a:ext uri="{FF2B5EF4-FFF2-40B4-BE49-F238E27FC236}">
                <a16:creationId xmlns:a16="http://schemas.microsoft.com/office/drawing/2014/main" id="{3EF113E7-017B-1368-C80C-A51C4342B2D5}"/>
              </a:ext>
            </a:extLst>
          </p:cNvPr>
          <p:cNvPicPr>
            <a:picLocks noGrp="1" noChangeAspect="1"/>
          </p:cNvPicPr>
          <p:nvPr>
            <p:ph idx="1"/>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3759"/>
          <a:stretch/>
        </p:blipFill>
        <p:spPr>
          <a:xfrm>
            <a:off x="10817325" y="-125463"/>
            <a:ext cx="1567219" cy="1689497"/>
          </a:xfrm>
        </p:spPr>
      </p:pic>
      <p:sp>
        <p:nvSpPr>
          <p:cNvPr id="9" name="TextBox 8">
            <a:extLst>
              <a:ext uri="{FF2B5EF4-FFF2-40B4-BE49-F238E27FC236}">
                <a16:creationId xmlns:a16="http://schemas.microsoft.com/office/drawing/2014/main" id="{E1C4E54B-1EC1-A20A-5C48-79906C83D67B}"/>
              </a:ext>
            </a:extLst>
          </p:cNvPr>
          <p:cNvSpPr txBox="1"/>
          <p:nvPr/>
        </p:nvSpPr>
        <p:spPr>
          <a:xfrm>
            <a:off x="888997" y="4744333"/>
            <a:ext cx="10464803" cy="1938992"/>
          </a:xfrm>
          <a:prstGeom prst="rect">
            <a:avLst/>
          </a:prstGeom>
          <a:solidFill>
            <a:schemeClr val="accent6">
              <a:lumMod val="40000"/>
              <a:lumOff val="60000"/>
            </a:schemeClr>
          </a:solidFill>
          <a:ln w="19050">
            <a:noFill/>
          </a:ln>
        </p:spPr>
        <p:txBody>
          <a:bodyPr wrap="square" rtlCol="0">
            <a:spAutoFit/>
          </a:bodyPr>
          <a:lstStyle/>
          <a:p>
            <a:r>
              <a:rPr lang="en-GB" sz="2000" b="1" dirty="0">
                <a:latin typeface="+mj-lt"/>
              </a:rPr>
              <a:t>Some Ideas</a:t>
            </a:r>
            <a:r>
              <a:rPr lang="en-GB" sz="2000" dirty="0">
                <a:latin typeface="+mj-lt"/>
              </a:rPr>
              <a:t>…</a:t>
            </a:r>
          </a:p>
          <a:p>
            <a:pPr marL="342900" indent="-342900">
              <a:buFont typeface="Arial" panose="020B0604020202020204" pitchFamily="34" charset="0"/>
              <a:buChar char="•"/>
            </a:pPr>
            <a:r>
              <a:rPr lang="en-GB" sz="2000" dirty="0">
                <a:latin typeface="+mj-lt"/>
              </a:rPr>
              <a:t>Listen to how people want you to help them</a:t>
            </a:r>
          </a:p>
          <a:p>
            <a:pPr marL="342900" indent="-342900">
              <a:buFont typeface="Arial" panose="020B0604020202020204" pitchFamily="34" charset="0"/>
              <a:buChar char="•"/>
            </a:pPr>
            <a:r>
              <a:rPr lang="en-GB" sz="2000" dirty="0">
                <a:latin typeface="+mj-lt"/>
              </a:rPr>
              <a:t>Stand up for others – challenge unkind talk about periods when you hear it, even from your friends </a:t>
            </a:r>
          </a:p>
          <a:p>
            <a:pPr marL="342900" indent="-342900">
              <a:buFont typeface="Arial" panose="020B0604020202020204" pitchFamily="34" charset="0"/>
              <a:buChar char="•"/>
            </a:pPr>
            <a:r>
              <a:rPr lang="en-GB" sz="2000" dirty="0">
                <a:latin typeface="+mj-lt"/>
              </a:rPr>
              <a:t>Understand that different people experience periods differently – some are more painful than others!</a:t>
            </a:r>
          </a:p>
        </p:txBody>
      </p:sp>
    </p:spTree>
    <p:extLst>
      <p:ext uri="{BB962C8B-B14F-4D97-AF65-F5344CB8AC3E}">
        <p14:creationId xmlns:p14="http://schemas.microsoft.com/office/powerpoint/2010/main" val="2601788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p:txBody>
          <a:bodyPr/>
          <a:lstStyle/>
          <a:p>
            <a:pPr algn="ctr"/>
            <a:r>
              <a:rPr lang="en-GB" dirty="0">
                <a:solidFill>
                  <a:srgbClr val="7030A0"/>
                </a:solidFill>
                <a:latin typeface="Congenial Black" panose="02000503040000020004" pitchFamily="2" charset="0"/>
              </a:rPr>
              <a:t>What have you Learnt?</a:t>
            </a:r>
          </a:p>
        </p:txBody>
      </p:sp>
      <p:pic>
        <p:nvPicPr>
          <p:cNvPr id="3" name="Graphic 2">
            <a:extLst>
              <a:ext uri="{FF2B5EF4-FFF2-40B4-BE49-F238E27FC236}">
                <a16:creationId xmlns:a16="http://schemas.microsoft.com/office/drawing/2014/main" id="{A4696B5C-A315-58E9-7EAC-D5899829CA95}"/>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3355"/>
          <a:stretch/>
        </p:blipFill>
        <p:spPr>
          <a:xfrm>
            <a:off x="4999365" y="2771096"/>
            <a:ext cx="2193270" cy="2375444"/>
          </a:xfrm>
          <a:prstGeom prst="rect">
            <a:avLst/>
          </a:prstGeom>
        </p:spPr>
      </p:pic>
      <p:sp>
        <p:nvSpPr>
          <p:cNvPr id="8" name="TextBox 7">
            <a:extLst>
              <a:ext uri="{FF2B5EF4-FFF2-40B4-BE49-F238E27FC236}">
                <a16:creationId xmlns:a16="http://schemas.microsoft.com/office/drawing/2014/main" id="{99D2BC40-0BE0-2CA2-966B-0A1E5940A4A3}"/>
              </a:ext>
            </a:extLst>
          </p:cNvPr>
          <p:cNvSpPr txBox="1"/>
          <p:nvPr/>
        </p:nvSpPr>
        <p:spPr>
          <a:xfrm>
            <a:off x="414866" y="1711460"/>
            <a:ext cx="11362268" cy="954107"/>
          </a:xfrm>
          <a:prstGeom prst="rect">
            <a:avLst/>
          </a:prstGeom>
          <a:solidFill>
            <a:srgbClr val="F6C40E"/>
          </a:solidFill>
        </p:spPr>
        <p:txBody>
          <a:bodyPr wrap="square" rtlCol="0">
            <a:spAutoFit/>
          </a:bodyPr>
          <a:lstStyle/>
          <a:p>
            <a:r>
              <a:rPr lang="en-GB" sz="2800" dirty="0">
                <a:latin typeface="+mj-lt"/>
              </a:rPr>
              <a:t>Think back to the </a:t>
            </a:r>
            <a:r>
              <a:rPr lang="en-GB" sz="2800" b="1" dirty="0">
                <a:latin typeface="+mj-lt"/>
              </a:rPr>
              <a:t>three words </a:t>
            </a:r>
            <a:r>
              <a:rPr lang="en-GB" sz="2800" dirty="0">
                <a:latin typeface="+mj-lt"/>
              </a:rPr>
              <a:t>you picked to describe periods at the beginning of the session </a:t>
            </a:r>
          </a:p>
        </p:txBody>
      </p:sp>
      <p:sp>
        <p:nvSpPr>
          <p:cNvPr id="4" name="TextBox 3">
            <a:extLst>
              <a:ext uri="{FF2B5EF4-FFF2-40B4-BE49-F238E27FC236}">
                <a16:creationId xmlns:a16="http://schemas.microsoft.com/office/drawing/2014/main" id="{EC912648-223C-450B-FCF2-EA40D6370290}"/>
              </a:ext>
            </a:extLst>
          </p:cNvPr>
          <p:cNvSpPr txBox="1"/>
          <p:nvPr/>
        </p:nvSpPr>
        <p:spPr>
          <a:xfrm>
            <a:off x="414866" y="5146540"/>
            <a:ext cx="11362268" cy="1384995"/>
          </a:xfrm>
          <a:prstGeom prst="rect">
            <a:avLst/>
          </a:prstGeom>
          <a:solidFill>
            <a:schemeClr val="accent6">
              <a:lumMod val="40000"/>
              <a:lumOff val="60000"/>
            </a:schemeClr>
          </a:solidFill>
          <a:ln w="19050">
            <a:noFill/>
          </a:ln>
        </p:spPr>
        <p:txBody>
          <a:bodyPr wrap="square" rtlCol="0">
            <a:spAutoFit/>
          </a:bodyPr>
          <a:lstStyle/>
          <a:p>
            <a:pPr marL="457200" indent="-457200">
              <a:buFont typeface="Arial" panose="020B0604020202020204" pitchFamily="34" charset="0"/>
              <a:buChar char="•"/>
            </a:pPr>
            <a:r>
              <a:rPr lang="en-GB" sz="2800" b="1" dirty="0">
                <a:latin typeface="+mj-lt"/>
              </a:rPr>
              <a:t>Would you change any of those words now? </a:t>
            </a:r>
          </a:p>
          <a:p>
            <a:pPr marL="457200" indent="-457200">
              <a:buFont typeface="Arial" panose="020B0604020202020204" pitchFamily="34" charset="0"/>
              <a:buChar char="•"/>
            </a:pPr>
            <a:r>
              <a:rPr lang="en-GB" sz="2800" b="1" dirty="0">
                <a:latin typeface="+mj-lt"/>
              </a:rPr>
              <a:t>What would you change them to? </a:t>
            </a:r>
          </a:p>
          <a:p>
            <a:pPr marL="457200" indent="-457200">
              <a:buFont typeface="Arial" panose="020B0604020202020204" pitchFamily="34" charset="0"/>
              <a:buChar char="•"/>
            </a:pPr>
            <a:r>
              <a:rPr lang="en-GB" sz="2800" b="1" dirty="0">
                <a:latin typeface="+mj-lt"/>
              </a:rPr>
              <a:t>Why?</a:t>
            </a:r>
            <a:endParaRPr lang="en-GB" sz="2800" dirty="0">
              <a:latin typeface="+mj-lt"/>
            </a:endParaRPr>
          </a:p>
        </p:txBody>
      </p:sp>
    </p:spTree>
    <p:extLst>
      <p:ext uri="{BB962C8B-B14F-4D97-AF65-F5344CB8AC3E}">
        <p14:creationId xmlns:p14="http://schemas.microsoft.com/office/powerpoint/2010/main" val="365287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93440-A8E6-16D2-4E8B-E05957867B63}"/>
              </a:ext>
            </a:extLst>
          </p:cNvPr>
          <p:cNvSpPr>
            <a:spLocks noGrp="1"/>
          </p:cNvSpPr>
          <p:nvPr>
            <p:ph type="ctrTitle"/>
          </p:nvPr>
        </p:nvSpPr>
        <p:spPr/>
        <p:txBody>
          <a:bodyPr/>
          <a:lstStyle/>
          <a:p>
            <a:r>
              <a:rPr lang="en-GB" dirty="0">
                <a:solidFill>
                  <a:srgbClr val="7030A0"/>
                </a:solidFill>
                <a:latin typeface="Congenial Black" panose="020F0502020204030204" pitchFamily="2" charset="0"/>
                <a:ea typeface="ADLaM Display" panose="020F0502020204030204" pitchFamily="2" charset="0"/>
                <a:cs typeface="ADLaM Display" panose="020F0502020204030204" pitchFamily="2" charset="0"/>
              </a:rPr>
              <a:t>Let Periods Flow</a:t>
            </a:r>
          </a:p>
        </p:txBody>
      </p:sp>
      <p:sp>
        <p:nvSpPr>
          <p:cNvPr id="3" name="Subtitle 2">
            <a:extLst>
              <a:ext uri="{FF2B5EF4-FFF2-40B4-BE49-F238E27FC236}">
                <a16:creationId xmlns:a16="http://schemas.microsoft.com/office/drawing/2014/main" id="{FD902DFD-CD0C-2590-78CA-68B1C09F6BE7}"/>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2468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p:txBody>
          <a:bodyPr/>
          <a:lstStyle/>
          <a:p>
            <a:pPr algn="ctr"/>
            <a:r>
              <a:rPr lang="en-GB" dirty="0">
                <a:solidFill>
                  <a:srgbClr val="7030A0"/>
                </a:solidFill>
                <a:latin typeface="Congenial Black" panose="02000503040000020004" pitchFamily="2" charset="0"/>
              </a:rPr>
              <a:t>Talking about Periods</a:t>
            </a:r>
          </a:p>
        </p:txBody>
      </p:sp>
      <p:pic>
        <p:nvPicPr>
          <p:cNvPr id="3" name="Graphic 2">
            <a:extLst>
              <a:ext uri="{FF2B5EF4-FFF2-40B4-BE49-F238E27FC236}">
                <a16:creationId xmlns:a16="http://schemas.microsoft.com/office/drawing/2014/main" id="{A4696B5C-A315-58E9-7EAC-D5899829CA95}"/>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3355"/>
          <a:stretch/>
        </p:blipFill>
        <p:spPr>
          <a:xfrm>
            <a:off x="4760686" y="2788678"/>
            <a:ext cx="2670628" cy="2892452"/>
          </a:xfrm>
          <a:prstGeom prst="rect">
            <a:avLst/>
          </a:prstGeom>
        </p:spPr>
      </p:pic>
      <p:sp>
        <p:nvSpPr>
          <p:cNvPr id="8" name="TextBox 7">
            <a:extLst>
              <a:ext uri="{FF2B5EF4-FFF2-40B4-BE49-F238E27FC236}">
                <a16:creationId xmlns:a16="http://schemas.microsoft.com/office/drawing/2014/main" id="{99D2BC40-0BE0-2CA2-966B-0A1E5940A4A3}"/>
              </a:ext>
            </a:extLst>
          </p:cNvPr>
          <p:cNvSpPr txBox="1"/>
          <p:nvPr/>
        </p:nvSpPr>
        <p:spPr>
          <a:xfrm>
            <a:off x="414866" y="1947295"/>
            <a:ext cx="11362268" cy="584775"/>
          </a:xfrm>
          <a:prstGeom prst="rect">
            <a:avLst/>
          </a:prstGeom>
          <a:solidFill>
            <a:srgbClr val="F6C40E"/>
          </a:solidFill>
        </p:spPr>
        <p:txBody>
          <a:bodyPr wrap="square" rtlCol="0">
            <a:spAutoFit/>
          </a:bodyPr>
          <a:lstStyle/>
          <a:p>
            <a:pPr algn="ctr"/>
            <a:r>
              <a:rPr lang="en-GB" sz="3200" b="1" u="sng" dirty="0">
                <a:latin typeface="+mj-lt"/>
              </a:rPr>
              <a:t>In pairs</a:t>
            </a:r>
            <a:r>
              <a:rPr lang="en-GB" sz="3200" dirty="0">
                <a:latin typeface="+mj-lt"/>
              </a:rPr>
              <a:t>: pick </a:t>
            </a:r>
            <a:r>
              <a:rPr lang="en-GB" sz="3200" b="1" dirty="0">
                <a:latin typeface="+mj-lt"/>
              </a:rPr>
              <a:t>three words </a:t>
            </a:r>
            <a:r>
              <a:rPr lang="en-GB" sz="3200" dirty="0">
                <a:latin typeface="+mj-lt"/>
              </a:rPr>
              <a:t>to describe periods</a:t>
            </a:r>
          </a:p>
        </p:txBody>
      </p:sp>
    </p:spTree>
    <p:extLst>
      <p:ext uri="{BB962C8B-B14F-4D97-AF65-F5344CB8AC3E}">
        <p14:creationId xmlns:p14="http://schemas.microsoft.com/office/powerpoint/2010/main" val="303501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p:txBody>
          <a:bodyPr/>
          <a:lstStyle/>
          <a:p>
            <a:pPr algn="ctr"/>
            <a:r>
              <a:rPr lang="en-GB" dirty="0">
                <a:solidFill>
                  <a:srgbClr val="7030A0"/>
                </a:solidFill>
                <a:latin typeface="Congenial Black" panose="02000503040000020004" pitchFamily="2" charset="0"/>
              </a:rPr>
              <a:t>Agree or Disagree?</a:t>
            </a:r>
          </a:p>
        </p:txBody>
      </p:sp>
      <p:sp>
        <p:nvSpPr>
          <p:cNvPr id="4" name="Rectangle 3">
            <a:extLst>
              <a:ext uri="{FF2B5EF4-FFF2-40B4-BE49-F238E27FC236}">
                <a16:creationId xmlns:a16="http://schemas.microsoft.com/office/drawing/2014/main" id="{5ACACCD5-6972-5D9C-CB1A-A945310C9446}"/>
              </a:ext>
            </a:extLst>
          </p:cNvPr>
          <p:cNvSpPr/>
          <p:nvPr/>
        </p:nvSpPr>
        <p:spPr>
          <a:xfrm>
            <a:off x="2161821" y="2508543"/>
            <a:ext cx="7868356" cy="1120245"/>
          </a:xfrm>
          <a:prstGeom prst="rect">
            <a:avLst/>
          </a:prstGeom>
          <a:solidFill>
            <a:srgbClr val="7030A0"/>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ngenial Black" panose="02000503040000020004" pitchFamily="2" charset="0"/>
              </a:rPr>
              <a:t>‘Period’ is a rude word </a:t>
            </a:r>
          </a:p>
        </p:txBody>
      </p:sp>
      <p:cxnSp>
        <p:nvCxnSpPr>
          <p:cNvPr id="6" name="Straight Arrow Connector 5">
            <a:extLst>
              <a:ext uri="{FF2B5EF4-FFF2-40B4-BE49-F238E27FC236}">
                <a16:creationId xmlns:a16="http://schemas.microsoft.com/office/drawing/2014/main" id="{21BB71A4-E150-A401-CC31-E2FEC412D2F9}"/>
              </a:ext>
            </a:extLst>
          </p:cNvPr>
          <p:cNvCxnSpPr/>
          <p:nvPr/>
        </p:nvCxnSpPr>
        <p:spPr>
          <a:xfrm>
            <a:off x="1123244" y="4481689"/>
            <a:ext cx="9945511" cy="0"/>
          </a:xfrm>
          <a:prstGeom prst="straightConnector1">
            <a:avLst/>
          </a:prstGeom>
          <a:ln w="762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043B86A-30B5-117F-FE68-81050B926D12}"/>
              </a:ext>
            </a:extLst>
          </p:cNvPr>
          <p:cNvSpPr txBox="1"/>
          <p:nvPr/>
        </p:nvSpPr>
        <p:spPr>
          <a:xfrm>
            <a:off x="10449277" y="3759200"/>
            <a:ext cx="1238956" cy="461665"/>
          </a:xfrm>
          <a:prstGeom prst="rect">
            <a:avLst/>
          </a:prstGeom>
          <a:noFill/>
        </p:spPr>
        <p:txBody>
          <a:bodyPr wrap="square" rtlCol="0">
            <a:spAutoFit/>
          </a:bodyPr>
          <a:lstStyle/>
          <a:p>
            <a:r>
              <a:rPr lang="en-GB" sz="2400" dirty="0">
                <a:solidFill>
                  <a:schemeClr val="bg1"/>
                </a:solidFill>
                <a:latin typeface="Congenial Black" panose="02000503040000020004" pitchFamily="2" charset="0"/>
              </a:rPr>
              <a:t>Agree</a:t>
            </a:r>
          </a:p>
        </p:txBody>
      </p:sp>
      <p:sp>
        <p:nvSpPr>
          <p:cNvPr id="8" name="TextBox 7">
            <a:extLst>
              <a:ext uri="{FF2B5EF4-FFF2-40B4-BE49-F238E27FC236}">
                <a16:creationId xmlns:a16="http://schemas.microsoft.com/office/drawing/2014/main" id="{9EB056B9-BACB-F8CB-417E-6190AE70FA5E}"/>
              </a:ext>
            </a:extLst>
          </p:cNvPr>
          <p:cNvSpPr txBox="1"/>
          <p:nvPr/>
        </p:nvSpPr>
        <p:spPr>
          <a:xfrm>
            <a:off x="838200" y="3759200"/>
            <a:ext cx="1679222" cy="461665"/>
          </a:xfrm>
          <a:prstGeom prst="rect">
            <a:avLst/>
          </a:prstGeom>
          <a:noFill/>
        </p:spPr>
        <p:txBody>
          <a:bodyPr wrap="square" rtlCol="0">
            <a:spAutoFit/>
          </a:bodyPr>
          <a:lstStyle/>
          <a:p>
            <a:r>
              <a:rPr lang="en-GB" sz="2400" dirty="0">
                <a:solidFill>
                  <a:schemeClr val="bg1"/>
                </a:solidFill>
                <a:latin typeface="Congenial Black" panose="02000503040000020004" pitchFamily="2" charset="0"/>
              </a:rPr>
              <a:t>Disagree</a:t>
            </a:r>
          </a:p>
        </p:txBody>
      </p:sp>
      <p:sp>
        <p:nvSpPr>
          <p:cNvPr id="9" name="TextBox 8">
            <a:extLst>
              <a:ext uri="{FF2B5EF4-FFF2-40B4-BE49-F238E27FC236}">
                <a16:creationId xmlns:a16="http://schemas.microsoft.com/office/drawing/2014/main" id="{83F0E520-1F70-C2A2-367A-1D56D37629AB}"/>
              </a:ext>
            </a:extLst>
          </p:cNvPr>
          <p:cNvSpPr txBox="1"/>
          <p:nvPr/>
        </p:nvSpPr>
        <p:spPr>
          <a:xfrm>
            <a:off x="808566" y="1484569"/>
            <a:ext cx="10850033" cy="707886"/>
          </a:xfrm>
          <a:prstGeom prst="rect">
            <a:avLst/>
          </a:prstGeom>
          <a:solidFill>
            <a:schemeClr val="accent6">
              <a:lumMod val="20000"/>
              <a:lumOff val="80000"/>
            </a:schemeClr>
          </a:solidFill>
        </p:spPr>
        <p:txBody>
          <a:bodyPr wrap="square" rtlCol="0">
            <a:spAutoFit/>
          </a:bodyPr>
          <a:lstStyle/>
          <a:p>
            <a:r>
              <a:rPr lang="en-GB" sz="2000" b="1" u="sng" dirty="0">
                <a:latin typeface="+mj-lt"/>
              </a:rPr>
              <a:t>Task</a:t>
            </a:r>
            <a:r>
              <a:rPr lang="en-GB" sz="2000" dirty="0">
                <a:latin typeface="+mj-lt"/>
              </a:rPr>
              <a:t>: come up to the front and place yourself along the line according to how much you agree/disagree</a:t>
            </a:r>
          </a:p>
          <a:p>
            <a:r>
              <a:rPr lang="en-GB" sz="2000" dirty="0">
                <a:latin typeface="+mj-lt"/>
              </a:rPr>
              <a:t>Make sure you use the sentence starters to develop your opinion! </a:t>
            </a:r>
          </a:p>
        </p:txBody>
      </p:sp>
      <p:sp>
        <p:nvSpPr>
          <p:cNvPr id="10" name="TextBox 9">
            <a:extLst>
              <a:ext uri="{FF2B5EF4-FFF2-40B4-BE49-F238E27FC236}">
                <a16:creationId xmlns:a16="http://schemas.microsoft.com/office/drawing/2014/main" id="{16BA8878-CEBD-5624-EB79-A057402742F8}"/>
              </a:ext>
            </a:extLst>
          </p:cNvPr>
          <p:cNvSpPr txBox="1"/>
          <p:nvPr/>
        </p:nvSpPr>
        <p:spPr>
          <a:xfrm>
            <a:off x="3663243" y="4978400"/>
            <a:ext cx="4865511" cy="1631216"/>
          </a:xfrm>
          <a:prstGeom prst="rect">
            <a:avLst/>
          </a:prstGeom>
          <a:solidFill>
            <a:srgbClr val="F6C40E"/>
          </a:solidFill>
        </p:spPr>
        <p:txBody>
          <a:bodyPr wrap="square" rtlCol="0">
            <a:spAutoFit/>
          </a:bodyPr>
          <a:lstStyle/>
          <a:p>
            <a:r>
              <a:rPr lang="en-GB" sz="2000" b="1" u="sng" dirty="0">
                <a:latin typeface="+mj-lt"/>
              </a:rPr>
              <a:t>Sentence starters</a:t>
            </a:r>
          </a:p>
          <a:p>
            <a:r>
              <a:rPr lang="en-GB" sz="2000" i="1" dirty="0">
                <a:latin typeface="+mj-lt"/>
              </a:rPr>
              <a:t>I agree/disagree because… </a:t>
            </a:r>
          </a:p>
          <a:p>
            <a:r>
              <a:rPr lang="en-GB" sz="2000" i="1" dirty="0">
                <a:latin typeface="+mj-lt"/>
              </a:rPr>
              <a:t>I understand that… however…</a:t>
            </a:r>
          </a:p>
          <a:p>
            <a:r>
              <a:rPr lang="en-GB" sz="2000" i="1" dirty="0">
                <a:latin typeface="+mj-lt"/>
              </a:rPr>
              <a:t>It is undeniable that… </a:t>
            </a:r>
          </a:p>
          <a:p>
            <a:r>
              <a:rPr lang="en-GB" sz="2000" i="1" dirty="0">
                <a:latin typeface="+mj-lt"/>
              </a:rPr>
              <a:t>I chose this position because… For example…</a:t>
            </a:r>
          </a:p>
        </p:txBody>
      </p:sp>
      <p:pic>
        <p:nvPicPr>
          <p:cNvPr id="5" name="Graphic 4">
            <a:extLst>
              <a:ext uri="{FF2B5EF4-FFF2-40B4-BE49-F238E27FC236}">
                <a16:creationId xmlns:a16="http://schemas.microsoft.com/office/drawing/2014/main" id="{DA02B91B-AD64-E035-83D0-848A01297A4E}"/>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3355"/>
          <a:stretch/>
        </p:blipFill>
        <p:spPr>
          <a:xfrm>
            <a:off x="10449277" y="-27250"/>
            <a:ext cx="1446590" cy="1566745"/>
          </a:xfrm>
          <a:prstGeom prst="rect">
            <a:avLst/>
          </a:prstGeom>
        </p:spPr>
      </p:pic>
    </p:spTree>
    <p:extLst>
      <p:ext uri="{BB962C8B-B14F-4D97-AF65-F5344CB8AC3E}">
        <p14:creationId xmlns:p14="http://schemas.microsoft.com/office/powerpoint/2010/main" val="787665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p:txBody>
          <a:bodyPr/>
          <a:lstStyle/>
          <a:p>
            <a:pPr algn="ctr"/>
            <a:r>
              <a:rPr lang="en-GB" dirty="0">
                <a:solidFill>
                  <a:srgbClr val="7030A0"/>
                </a:solidFill>
                <a:latin typeface="Congenial Black" panose="02000503040000020004" pitchFamily="2" charset="0"/>
              </a:rPr>
              <a:t>Agree or Disagree?</a:t>
            </a:r>
          </a:p>
        </p:txBody>
      </p:sp>
      <p:sp>
        <p:nvSpPr>
          <p:cNvPr id="4" name="Rectangle 3">
            <a:extLst>
              <a:ext uri="{FF2B5EF4-FFF2-40B4-BE49-F238E27FC236}">
                <a16:creationId xmlns:a16="http://schemas.microsoft.com/office/drawing/2014/main" id="{5ACACCD5-6972-5D9C-CB1A-A945310C9446}"/>
              </a:ext>
            </a:extLst>
          </p:cNvPr>
          <p:cNvSpPr/>
          <p:nvPr/>
        </p:nvSpPr>
        <p:spPr>
          <a:xfrm>
            <a:off x="2161821" y="2508543"/>
            <a:ext cx="7868356" cy="1120245"/>
          </a:xfrm>
          <a:prstGeom prst="rect">
            <a:avLst/>
          </a:prstGeom>
          <a:solidFill>
            <a:srgbClr val="7030A0"/>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ngenial Black" panose="02000503040000020004" pitchFamily="2" charset="0"/>
              </a:rPr>
              <a:t>Somone on their period is always moody</a:t>
            </a:r>
          </a:p>
        </p:txBody>
      </p:sp>
      <p:cxnSp>
        <p:nvCxnSpPr>
          <p:cNvPr id="6" name="Straight Arrow Connector 5">
            <a:extLst>
              <a:ext uri="{FF2B5EF4-FFF2-40B4-BE49-F238E27FC236}">
                <a16:creationId xmlns:a16="http://schemas.microsoft.com/office/drawing/2014/main" id="{21BB71A4-E150-A401-CC31-E2FEC412D2F9}"/>
              </a:ext>
            </a:extLst>
          </p:cNvPr>
          <p:cNvCxnSpPr/>
          <p:nvPr/>
        </p:nvCxnSpPr>
        <p:spPr>
          <a:xfrm>
            <a:off x="1123244" y="4481689"/>
            <a:ext cx="9945511" cy="0"/>
          </a:xfrm>
          <a:prstGeom prst="straightConnector1">
            <a:avLst/>
          </a:prstGeom>
          <a:ln w="762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043B86A-30B5-117F-FE68-81050B926D12}"/>
              </a:ext>
            </a:extLst>
          </p:cNvPr>
          <p:cNvSpPr txBox="1"/>
          <p:nvPr/>
        </p:nvSpPr>
        <p:spPr>
          <a:xfrm>
            <a:off x="10449277" y="3759200"/>
            <a:ext cx="1238956" cy="461665"/>
          </a:xfrm>
          <a:prstGeom prst="rect">
            <a:avLst/>
          </a:prstGeom>
          <a:noFill/>
        </p:spPr>
        <p:txBody>
          <a:bodyPr wrap="square" rtlCol="0">
            <a:spAutoFit/>
          </a:bodyPr>
          <a:lstStyle/>
          <a:p>
            <a:r>
              <a:rPr lang="en-GB" sz="2400" dirty="0">
                <a:solidFill>
                  <a:schemeClr val="bg1"/>
                </a:solidFill>
                <a:latin typeface="Congenial Black" panose="02000503040000020004" pitchFamily="2" charset="0"/>
              </a:rPr>
              <a:t>Agree</a:t>
            </a:r>
          </a:p>
        </p:txBody>
      </p:sp>
      <p:sp>
        <p:nvSpPr>
          <p:cNvPr id="8" name="TextBox 7">
            <a:extLst>
              <a:ext uri="{FF2B5EF4-FFF2-40B4-BE49-F238E27FC236}">
                <a16:creationId xmlns:a16="http://schemas.microsoft.com/office/drawing/2014/main" id="{9EB056B9-BACB-F8CB-417E-6190AE70FA5E}"/>
              </a:ext>
            </a:extLst>
          </p:cNvPr>
          <p:cNvSpPr txBox="1"/>
          <p:nvPr/>
        </p:nvSpPr>
        <p:spPr>
          <a:xfrm>
            <a:off x="838200" y="3759200"/>
            <a:ext cx="1679222" cy="461665"/>
          </a:xfrm>
          <a:prstGeom prst="rect">
            <a:avLst/>
          </a:prstGeom>
          <a:noFill/>
        </p:spPr>
        <p:txBody>
          <a:bodyPr wrap="square" rtlCol="0">
            <a:spAutoFit/>
          </a:bodyPr>
          <a:lstStyle/>
          <a:p>
            <a:r>
              <a:rPr lang="en-GB" sz="2400" dirty="0">
                <a:solidFill>
                  <a:schemeClr val="bg1"/>
                </a:solidFill>
                <a:latin typeface="Congenial Black" panose="02000503040000020004" pitchFamily="2" charset="0"/>
              </a:rPr>
              <a:t>Disagree</a:t>
            </a:r>
          </a:p>
        </p:txBody>
      </p:sp>
      <p:sp>
        <p:nvSpPr>
          <p:cNvPr id="9" name="TextBox 8">
            <a:extLst>
              <a:ext uri="{FF2B5EF4-FFF2-40B4-BE49-F238E27FC236}">
                <a16:creationId xmlns:a16="http://schemas.microsoft.com/office/drawing/2014/main" id="{83F0E520-1F70-C2A2-367A-1D56D37629AB}"/>
              </a:ext>
            </a:extLst>
          </p:cNvPr>
          <p:cNvSpPr txBox="1"/>
          <p:nvPr/>
        </p:nvSpPr>
        <p:spPr>
          <a:xfrm>
            <a:off x="808566" y="1484569"/>
            <a:ext cx="10850033" cy="707886"/>
          </a:xfrm>
          <a:prstGeom prst="rect">
            <a:avLst/>
          </a:prstGeom>
          <a:solidFill>
            <a:schemeClr val="accent6">
              <a:lumMod val="20000"/>
              <a:lumOff val="80000"/>
            </a:schemeClr>
          </a:solidFill>
        </p:spPr>
        <p:txBody>
          <a:bodyPr wrap="square" rtlCol="0">
            <a:spAutoFit/>
          </a:bodyPr>
          <a:lstStyle/>
          <a:p>
            <a:r>
              <a:rPr lang="en-GB" sz="2000" b="1" u="sng" dirty="0">
                <a:latin typeface="+mj-lt"/>
              </a:rPr>
              <a:t>Task</a:t>
            </a:r>
            <a:r>
              <a:rPr lang="en-GB" sz="2000" dirty="0">
                <a:latin typeface="+mj-lt"/>
              </a:rPr>
              <a:t>: come up to the front and place yourself along the line according to how much you agree/disagree</a:t>
            </a:r>
          </a:p>
          <a:p>
            <a:r>
              <a:rPr lang="en-GB" sz="2000" dirty="0">
                <a:latin typeface="+mj-lt"/>
              </a:rPr>
              <a:t>Make sure you use the sentence starters to develop your opinion! </a:t>
            </a:r>
          </a:p>
        </p:txBody>
      </p:sp>
      <p:sp>
        <p:nvSpPr>
          <p:cNvPr id="10" name="TextBox 9">
            <a:extLst>
              <a:ext uri="{FF2B5EF4-FFF2-40B4-BE49-F238E27FC236}">
                <a16:creationId xmlns:a16="http://schemas.microsoft.com/office/drawing/2014/main" id="{16BA8878-CEBD-5624-EB79-A057402742F8}"/>
              </a:ext>
            </a:extLst>
          </p:cNvPr>
          <p:cNvSpPr txBox="1"/>
          <p:nvPr/>
        </p:nvSpPr>
        <p:spPr>
          <a:xfrm>
            <a:off x="3663243" y="4978400"/>
            <a:ext cx="4865511" cy="1631216"/>
          </a:xfrm>
          <a:prstGeom prst="rect">
            <a:avLst/>
          </a:prstGeom>
          <a:solidFill>
            <a:srgbClr val="F6C40E"/>
          </a:solidFill>
        </p:spPr>
        <p:txBody>
          <a:bodyPr wrap="square" rtlCol="0">
            <a:spAutoFit/>
          </a:bodyPr>
          <a:lstStyle/>
          <a:p>
            <a:r>
              <a:rPr lang="en-GB" sz="2000" b="1" u="sng" dirty="0">
                <a:latin typeface="+mj-lt"/>
              </a:rPr>
              <a:t>Sentence starters</a:t>
            </a:r>
          </a:p>
          <a:p>
            <a:r>
              <a:rPr lang="en-GB" sz="2000" i="1" dirty="0">
                <a:latin typeface="+mj-lt"/>
              </a:rPr>
              <a:t>I agree/disagree because… </a:t>
            </a:r>
          </a:p>
          <a:p>
            <a:r>
              <a:rPr lang="en-GB" sz="2000" i="1" dirty="0">
                <a:latin typeface="+mj-lt"/>
              </a:rPr>
              <a:t>I understand that… however…</a:t>
            </a:r>
          </a:p>
          <a:p>
            <a:r>
              <a:rPr lang="en-GB" sz="2000" i="1" dirty="0">
                <a:latin typeface="+mj-lt"/>
              </a:rPr>
              <a:t>It is undeniable that… </a:t>
            </a:r>
          </a:p>
          <a:p>
            <a:r>
              <a:rPr lang="en-GB" sz="2000" i="1" dirty="0">
                <a:latin typeface="+mj-lt"/>
              </a:rPr>
              <a:t>I chose this position because… For example…</a:t>
            </a:r>
          </a:p>
        </p:txBody>
      </p:sp>
      <p:pic>
        <p:nvPicPr>
          <p:cNvPr id="3" name="Graphic 2">
            <a:extLst>
              <a:ext uri="{FF2B5EF4-FFF2-40B4-BE49-F238E27FC236}">
                <a16:creationId xmlns:a16="http://schemas.microsoft.com/office/drawing/2014/main" id="{595E63B9-8F42-51F3-D37B-E9575E4D8F6F}"/>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3355"/>
          <a:stretch/>
        </p:blipFill>
        <p:spPr>
          <a:xfrm>
            <a:off x="10449277" y="-27250"/>
            <a:ext cx="1446590" cy="1566745"/>
          </a:xfrm>
          <a:prstGeom prst="rect">
            <a:avLst/>
          </a:prstGeom>
        </p:spPr>
      </p:pic>
    </p:spTree>
    <p:extLst>
      <p:ext uri="{BB962C8B-B14F-4D97-AF65-F5344CB8AC3E}">
        <p14:creationId xmlns:p14="http://schemas.microsoft.com/office/powerpoint/2010/main" val="1276118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p:txBody>
          <a:bodyPr/>
          <a:lstStyle/>
          <a:p>
            <a:pPr algn="ctr"/>
            <a:r>
              <a:rPr lang="en-GB" dirty="0">
                <a:solidFill>
                  <a:srgbClr val="7030A0"/>
                </a:solidFill>
                <a:latin typeface="Congenial Black" panose="02000503040000020004" pitchFamily="2" charset="0"/>
              </a:rPr>
              <a:t>Agree or Disagree?</a:t>
            </a:r>
          </a:p>
        </p:txBody>
      </p:sp>
      <p:sp>
        <p:nvSpPr>
          <p:cNvPr id="4" name="Rectangle 3">
            <a:extLst>
              <a:ext uri="{FF2B5EF4-FFF2-40B4-BE49-F238E27FC236}">
                <a16:creationId xmlns:a16="http://schemas.microsoft.com/office/drawing/2014/main" id="{5ACACCD5-6972-5D9C-CB1A-A945310C9446}"/>
              </a:ext>
            </a:extLst>
          </p:cNvPr>
          <p:cNvSpPr/>
          <p:nvPr/>
        </p:nvSpPr>
        <p:spPr>
          <a:xfrm>
            <a:off x="2161821" y="2508543"/>
            <a:ext cx="7868356" cy="1120245"/>
          </a:xfrm>
          <a:prstGeom prst="rect">
            <a:avLst/>
          </a:prstGeom>
          <a:solidFill>
            <a:srgbClr val="7030A0"/>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ngenial Black" panose="02000503040000020004" pitchFamily="2" charset="0"/>
              </a:rPr>
              <a:t>People on their periods can’t do sport</a:t>
            </a:r>
          </a:p>
        </p:txBody>
      </p:sp>
      <p:cxnSp>
        <p:nvCxnSpPr>
          <p:cNvPr id="6" name="Straight Arrow Connector 5">
            <a:extLst>
              <a:ext uri="{FF2B5EF4-FFF2-40B4-BE49-F238E27FC236}">
                <a16:creationId xmlns:a16="http://schemas.microsoft.com/office/drawing/2014/main" id="{21BB71A4-E150-A401-CC31-E2FEC412D2F9}"/>
              </a:ext>
            </a:extLst>
          </p:cNvPr>
          <p:cNvCxnSpPr/>
          <p:nvPr/>
        </p:nvCxnSpPr>
        <p:spPr>
          <a:xfrm>
            <a:off x="1123244" y="4481689"/>
            <a:ext cx="9945511" cy="0"/>
          </a:xfrm>
          <a:prstGeom prst="straightConnector1">
            <a:avLst/>
          </a:prstGeom>
          <a:ln w="762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043B86A-30B5-117F-FE68-81050B926D12}"/>
              </a:ext>
            </a:extLst>
          </p:cNvPr>
          <p:cNvSpPr txBox="1"/>
          <p:nvPr/>
        </p:nvSpPr>
        <p:spPr>
          <a:xfrm>
            <a:off x="10449277" y="3759200"/>
            <a:ext cx="1238956" cy="461665"/>
          </a:xfrm>
          <a:prstGeom prst="rect">
            <a:avLst/>
          </a:prstGeom>
          <a:noFill/>
        </p:spPr>
        <p:txBody>
          <a:bodyPr wrap="square" rtlCol="0">
            <a:spAutoFit/>
          </a:bodyPr>
          <a:lstStyle/>
          <a:p>
            <a:r>
              <a:rPr lang="en-GB" sz="2400" dirty="0">
                <a:solidFill>
                  <a:schemeClr val="bg1"/>
                </a:solidFill>
                <a:latin typeface="Congenial Black" panose="02000503040000020004" pitchFamily="2" charset="0"/>
              </a:rPr>
              <a:t>Agree</a:t>
            </a:r>
          </a:p>
        </p:txBody>
      </p:sp>
      <p:sp>
        <p:nvSpPr>
          <p:cNvPr id="8" name="TextBox 7">
            <a:extLst>
              <a:ext uri="{FF2B5EF4-FFF2-40B4-BE49-F238E27FC236}">
                <a16:creationId xmlns:a16="http://schemas.microsoft.com/office/drawing/2014/main" id="{9EB056B9-BACB-F8CB-417E-6190AE70FA5E}"/>
              </a:ext>
            </a:extLst>
          </p:cNvPr>
          <p:cNvSpPr txBox="1"/>
          <p:nvPr/>
        </p:nvSpPr>
        <p:spPr>
          <a:xfrm>
            <a:off x="838200" y="3759200"/>
            <a:ext cx="1679222" cy="461665"/>
          </a:xfrm>
          <a:prstGeom prst="rect">
            <a:avLst/>
          </a:prstGeom>
          <a:noFill/>
        </p:spPr>
        <p:txBody>
          <a:bodyPr wrap="square" rtlCol="0">
            <a:spAutoFit/>
          </a:bodyPr>
          <a:lstStyle/>
          <a:p>
            <a:r>
              <a:rPr lang="en-GB" sz="2400" dirty="0">
                <a:solidFill>
                  <a:schemeClr val="bg1"/>
                </a:solidFill>
                <a:latin typeface="Congenial Black" panose="02000503040000020004" pitchFamily="2" charset="0"/>
              </a:rPr>
              <a:t>Disagree</a:t>
            </a:r>
          </a:p>
        </p:txBody>
      </p:sp>
      <p:sp>
        <p:nvSpPr>
          <p:cNvPr id="9" name="TextBox 8">
            <a:extLst>
              <a:ext uri="{FF2B5EF4-FFF2-40B4-BE49-F238E27FC236}">
                <a16:creationId xmlns:a16="http://schemas.microsoft.com/office/drawing/2014/main" id="{83F0E520-1F70-C2A2-367A-1D56D37629AB}"/>
              </a:ext>
            </a:extLst>
          </p:cNvPr>
          <p:cNvSpPr txBox="1"/>
          <p:nvPr/>
        </p:nvSpPr>
        <p:spPr>
          <a:xfrm>
            <a:off x="808566" y="1484569"/>
            <a:ext cx="10850033" cy="707886"/>
          </a:xfrm>
          <a:prstGeom prst="rect">
            <a:avLst/>
          </a:prstGeom>
          <a:solidFill>
            <a:schemeClr val="accent6">
              <a:lumMod val="20000"/>
              <a:lumOff val="80000"/>
            </a:schemeClr>
          </a:solidFill>
        </p:spPr>
        <p:txBody>
          <a:bodyPr wrap="square" rtlCol="0">
            <a:spAutoFit/>
          </a:bodyPr>
          <a:lstStyle/>
          <a:p>
            <a:r>
              <a:rPr lang="en-GB" sz="2000" b="1" u="sng" dirty="0">
                <a:latin typeface="+mj-lt"/>
              </a:rPr>
              <a:t>Task</a:t>
            </a:r>
            <a:r>
              <a:rPr lang="en-GB" sz="2000" dirty="0">
                <a:latin typeface="+mj-lt"/>
              </a:rPr>
              <a:t>: come up to the front and place yourself along the line according to how much you agree/disagree</a:t>
            </a:r>
          </a:p>
          <a:p>
            <a:r>
              <a:rPr lang="en-GB" sz="2000" dirty="0">
                <a:latin typeface="+mj-lt"/>
              </a:rPr>
              <a:t>Make sure you use the sentence starters to develop your opinion! </a:t>
            </a:r>
          </a:p>
        </p:txBody>
      </p:sp>
      <p:sp>
        <p:nvSpPr>
          <p:cNvPr id="10" name="TextBox 9">
            <a:extLst>
              <a:ext uri="{FF2B5EF4-FFF2-40B4-BE49-F238E27FC236}">
                <a16:creationId xmlns:a16="http://schemas.microsoft.com/office/drawing/2014/main" id="{16BA8878-CEBD-5624-EB79-A057402742F8}"/>
              </a:ext>
            </a:extLst>
          </p:cNvPr>
          <p:cNvSpPr txBox="1"/>
          <p:nvPr/>
        </p:nvSpPr>
        <p:spPr>
          <a:xfrm>
            <a:off x="3663243" y="4978400"/>
            <a:ext cx="4865511" cy="1631216"/>
          </a:xfrm>
          <a:prstGeom prst="rect">
            <a:avLst/>
          </a:prstGeom>
          <a:solidFill>
            <a:srgbClr val="F6C40E"/>
          </a:solidFill>
        </p:spPr>
        <p:txBody>
          <a:bodyPr wrap="square" rtlCol="0">
            <a:spAutoFit/>
          </a:bodyPr>
          <a:lstStyle/>
          <a:p>
            <a:r>
              <a:rPr lang="en-GB" sz="2000" b="1" u="sng" dirty="0">
                <a:latin typeface="+mj-lt"/>
              </a:rPr>
              <a:t>Sentence starters</a:t>
            </a:r>
          </a:p>
          <a:p>
            <a:r>
              <a:rPr lang="en-GB" sz="2000" i="1" dirty="0">
                <a:latin typeface="+mj-lt"/>
              </a:rPr>
              <a:t>I agree/disagree because… </a:t>
            </a:r>
          </a:p>
          <a:p>
            <a:r>
              <a:rPr lang="en-GB" sz="2000" i="1" dirty="0">
                <a:latin typeface="+mj-lt"/>
              </a:rPr>
              <a:t>I understand that… however…</a:t>
            </a:r>
          </a:p>
          <a:p>
            <a:r>
              <a:rPr lang="en-GB" sz="2000" i="1" dirty="0">
                <a:latin typeface="+mj-lt"/>
              </a:rPr>
              <a:t>It is undeniable that… </a:t>
            </a:r>
          </a:p>
          <a:p>
            <a:r>
              <a:rPr lang="en-GB" sz="2000" i="1" dirty="0">
                <a:latin typeface="+mj-lt"/>
              </a:rPr>
              <a:t>I chose this position because… For example…</a:t>
            </a:r>
          </a:p>
        </p:txBody>
      </p:sp>
      <p:pic>
        <p:nvPicPr>
          <p:cNvPr id="3" name="Graphic 2">
            <a:extLst>
              <a:ext uri="{FF2B5EF4-FFF2-40B4-BE49-F238E27FC236}">
                <a16:creationId xmlns:a16="http://schemas.microsoft.com/office/drawing/2014/main" id="{5238E441-6D5C-C75B-2404-BF7DBE84121C}"/>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3355"/>
          <a:stretch/>
        </p:blipFill>
        <p:spPr>
          <a:xfrm>
            <a:off x="10449277" y="-27250"/>
            <a:ext cx="1446590" cy="1566745"/>
          </a:xfrm>
          <a:prstGeom prst="rect">
            <a:avLst/>
          </a:prstGeom>
        </p:spPr>
      </p:pic>
    </p:spTree>
    <p:extLst>
      <p:ext uri="{BB962C8B-B14F-4D97-AF65-F5344CB8AC3E}">
        <p14:creationId xmlns:p14="http://schemas.microsoft.com/office/powerpoint/2010/main" val="421787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p:txBody>
          <a:bodyPr/>
          <a:lstStyle/>
          <a:p>
            <a:pPr algn="ctr"/>
            <a:r>
              <a:rPr lang="en-GB" dirty="0">
                <a:solidFill>
                  <a:srgbClr val="7030A0"/>
                </a:solidFill>
                <a:latin typeface="Congenial Black" panose="02000503040000020004" pitchFamily="2" charset="0"/>
              </a:rPr>
              <a:t>Agree or Disagree?</a:t>
            </a:r>
          </a:p>
        </p:txBody>
      </p:sp>
      <p:sp>
        <p:nvSpPr>
          <p:cNvPr id="4" name="Rectangle 3">
            <a:extLst>
              <a:ext uri="{FF2B5EF4-FFF2-40B4-BE49-F238E27FC236}">
                <a16:creationId xmlns:a16="http://schemas.microsoft.com/office/drawing/2014/main" id="{5ACACCD5-6972-5D9C-CB1A-A945310C9446}"/>
              </a:ext>
            </a:extLst>
          </p:cNvPr>
          <p:cNvSpPr/>
          <p:nvPr/>
        </p:nvSpPr>
        <p:spPr>
          <a:xfrm>
            <a:off x="2161821" y="2508543"/>
            <a:ext cx="7868356" cy="1120245"/>
          </a:xfrm>
          <a:prstGeom prst="rect">
            <a:avLst/>
          </a:prstGeom>
          <a:solidFill>
            <a:srgbClr val="7030A0"/>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ngenial Black" panose="02000503040000020004" pitchFamily="2" charset="0"/>
              </a:rPr>
              <a:t>Making fun of periods is funny</a:t>
            </a:r>
          </a:p>
        </p:txBody>
      </p:sp>
      <p:cxnSp>
        <p:nvCxnSpPr>
          <p:cNvPr id="6" name="Straight Arrow Connector 5">
            <a:extLst>
              <a:ext uri="{FF2B5EF4-FFF2-40B4-BE49-F238E27FC236}">
                <a16:creationId xmlns:a16="http://schemas.microsoft.com/office/drawing/2014/main" id="{21BB71A4-E150-A401-CC31-E2FEC412D2F9}"/>
              </a:ext>
            </a:extLst>
          </p:cNvPr>
          <p:cNvCxnSpPr/>
          <p:nvPr/>
        </p:nvCxnSpPr>
        <p:spPr>
          <a:xfrm>
            <a:off x="1123244" y="4481689"/>
            <a:ext cx="9945511" cy="0"/>
          </a:xfrm>
          <a:prstGeom prst="straightConnector1">
            <a:avLst/>
          </a:prstGeom>
          <a:ln w="762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043B86A-30B5-117F-FE68-81050B926D12}"/>
              </a:ext>
            </a:extLst>
          </p:cNvPr>
          <p:cNvSpPr txBox="1"/>
          <p:nvPr/>
        </p:nvSpPr>
        <p:spPr>
          <a:xfrm>
            <a:off x="10449277" y="3759200"/>
            <a:ext cx="1238956" cy="461665"/>
          </a:xfrm>
          <a:prstGeom prst="rect">
            <a:avLst/>
          </a:prstGeom>
          <a:noFill/>
        </p:spPr>
        <p:txBody>
          <a:bodyPr wrap="square" rtlCol="0">
            <a:spAutoFit/>
          </a:bodyPr>
          <a:lstStyle/>
          <a:p>
            <a:r>
              <a:rPr lang="en-GB" sz="2400" dirty="0">
                <a:solidFill>
                  <a:schemeClr val="bg1"/>
                </a:solidFill>
                <a:latin typeface="Congenial Black" panose="02000503040000020004" pitchFamily="2" charset="0"/>
              </a:rPr>
              <a:t>Agree</a:t>
            </a:r>
          </a:p>
        </p:txBody>
      </p:sp>
      <p:sp>
        <p:nvSpPr>
          <p:cNvPr id="8" name="TextBox 7">
            <a:extLst>
              <a:ext uri="{FF2B5EF4-FFF2-40B4-BE49-F238E27FC236}">
                <a16:creationId xmlns:a16="http://schemas.microsoft.com/office/drawing/2014/main" id="{9EB056B9-BACB-F8CB-417E-6190AE70FA5E}"/>
              </a:ext>
            </a:extLst>
          </p:cNvPr>
          <p:cNvSpPr txBox="1"/>
          <p:nvPr/>
        </p:nvSpPr>
        <p:spPr>
          <a:xfrm>
            <a:off x="838200" y="3759200"/>
            <a:ext cx="1679222" cy="461665"/>
          </a:xfrm>
          <a:prstGeom prst="rect">
            <a:avLst/>
          </a:prstGeom>
          <a:noFill/>
        </p:spPr>
        <p:txBody>
          <a:bodyPr wrap="square" rtlCol="0">
            <a:spAutoFit/>
          </a:bodyPr>
          <a:lstStyle/>
          <a:p>
            <a:r>
              <a:rPr lang="en-GB" sz="2400" dirty="0">
                <a:solidFill>
                  <a:schemeClr val="bg1"/>
                </a:solidFill>
                <a:latin typeface="Congenial Black" panose="02000503040000020004" pitchFamily="2" charset="0"/>
              </a:rPr>
              <a:t>Disagree</a:t>
            </a:r>
          </a:p>
        </p:txBody>
      </p:sp>
      <p:sp>
        <p:nvSpPr>
          <p:cNvPr id="9" name="TextBox 8">
            <a:extLst>
              <a:ext uri="{FF2B5EF4-FFF2-40B4-BE49-F238E27FC236}">
                <a16:creationId xmlns:a16="http://schemas.microsoft.com/office/drawing/2014/main" id="{83F0E520-1F70-C2A2-367A-1D56D37629AB}"/>
              </a:ext>
            </a:extLst>
          </p:cNvPr>
          <p:cNvSpPr txBox="1"/>
          <p:nvPr/>
        </p:nvSpPr>
        <p:spPr>
          <a:xfrm>
            <a:off x="808566" y="1484569"/>
            <a:ext cx="10850033" cy="707886"/>
          </a:xfrm>
          <a:prstGeom prst="rect">
            <a:avLst/>
          </a:prstGeom>
          <a:solidFill>
            <a:schemeClr val="accent6">
              <a:lumMod val="20000"/>
              <a:lumOff val="80000"/>
            </a:schemeClr>
          </a:solidFill>
        </p:spPr>
        <p:txBody>
          <a:bodyPr wrap="square" rtlCol="0">
            <a:spAutoFit/>
          </a:bodyPr>
          <a:lstStyle/>
          <a:p>
            <a:r>
              <a:rPr lang="en-GB" sz="2000" b="1" u="sng" dirty="0">
                <a:latin typeface="+mj-lt"/>
              </a:rPr>
              <a:t>Task</a:t>
            </a:r>
            <a:r>
              <a:rPr lang="en-GB" sz="2000" dirty="0">
                <a:latin typeface="+mj-lt"/>
              </a:rPr>
              <a:t>: come up to the front and place yourself along the line according to how much you agree/disagree</a:t>
            </a:r>
          </a:p>
          <a:p>
            <a:r>
              <a:rPr lang="en-GB" sz="2000" dirty="0">
                <a:latin typeface="+mj-lt"/>
              </a:rPr>
              <a:t>Make sure you use the sentence starters to develop your opinion! </a:t>
            </a:r>
          </a:p>
        </p:txBody>
      </p:sp>
      <p:sp>
        <p:nvSpPr>
          <p:cNvPr id="10" name="TextBox 9">
            <a:extLst>
              <a:ext uri="{FF2B5EF4-FFF2-40B4-BE49-F238E27FC236}">
                <a16:creationId xmlns:a16="http://schemas.microsoft.com/office/drawing/2014/main" id="{16BA8878-CEBD-5624-EB79-A057402742F8}"/>
              </a:ext>
            </a:extLst>
          </p:cNvPr>
          <p:cNvSpPr txBox="1"/>
          <p:nvPr/>
        </p:nvSpPr>
        <p:spPr>
          <a:xfrm>
            <a:off x="3663243" y="4978400"/>
            <a:ext cx="4865511" cy="1631216"/>
          </a:xfrm>
          <a:prstGeom prst="rect">
            <a:avLst/>
          </a:prstGeom>
          <a:solidFill>
            <a:srgbClr val="F6C40E"/>
          </a:solidFill>
        </p:spPr>
        <p:txBody>
          <a:bodyPr wrap="square" rtlCol="0">
            <a:spAutoFit/>
          </a:bodyPr>
          <a:lstStyle/>
          <a:p>
            <a:r>
              <a:rPr lang="en-GB" sz="2000" b="1" u="sng" dirty="0">
                <a:latin typeface="+mj-lt"/>
              </a:rPr>
              <a:t>Sentence starters</a:t>
            </a:r>
          </a:p>
          <a:p>
            <a:r>
              <a:rPr lang="en-GB" sz="2000" i="1" dirty="0">
                <a:latin typeface="+mj-lt"/>
              </a:rPr>
              <a:t>I agree/disagree because… </a:t>
            </a:r>
          </a:p>
          <a:p>
            <a:r>
              <a:rPr lang="en-GB" sz="2000" i="1" dirty="0">
                <a:latin typeface="+mj-lt"/>
              </a:rPr>
              <a:t>I understand that… however…</a:t>
            </a:r>
          </a:p>
          <a:p>
            <a:r>
              <a:rPr lang="en-GB" sz="2000" i="1" dirty="0">
                <a:latin typeface="+mj-lt"/>
              </a:rPr>
              <a:t>It is undeniable that… </a:t>
            </a:r>
          </a:p>
          <a:p>
            <a:r>
              <a:rPr lang="en-GB" sz="2000" i="1" dirty="0">
                <a:latin typeface="+mj-lt"/>
              </a:rPr>
              <a:t>I chose this position because… For example…</a:t>
            </a:r>
          </a:p>
        </p:txBody>
      </p:sp>
      <p:pic>
        <p:nvPicPr>
          <p:cNvPr id="3" name="Graphic 2">
            <a:extLst>
              <a:ext uri="{FF2B5EF4-FFF2-40B4-BE49-F238E27FC236}">
                <a16:creationId xmlns:a16="http://schemas.microsoft.com/office/drawing/2014/main" id="{31AB5636-308F-7ABA-614D-0D69FB955D10}"/>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3355"/>
          <a:stretch/>
        </p:blipFill>
        <p:spPr>
          <a:xfrm>
            <a:off x="10449277" y="-27250"/>
            <a:ext cx="1446590" cy="1566745"/>
          </a:xfrm>
          <a:prstGeom prst="rect">
            <a:avLst/>
          </a:prstGeom>
        </p:spPr>
      </p:pic>
    </p:spTree>
    <p:extLst>
      <p:ext uri="{BB962C8B-B14F-4D97-AF65-F5344CB8AC3E}">
        <p14:creationId xmlns:p14="http://schemas.microsoft.com/office/powerpoint/2010/main" val="2598229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F3D150-77C2-3D33-26CD-7129FF4439D0}"/>
              </a:ext>
            </a:extLst>
          </p:cNvPr>
          <p:cNvSpPr>
            <a:spLocks noGrp="1"/>
          </p:cNvSpPr>
          <p:nvPr>
            <p:ph idx="1"/>
          </p:nvPr>
        </p:nvSpPr>
        <p:spPr/>
        <p:txBody>
          <a:bodyPr vert="horz" lIns="91440" tIns="45720" rIns="91440" bIns="45720" rtlCol="0" anchor="t">
            <a:normAutofit/>
          </a:bodyPr>
          <a:lstStyle/>
          <a:p>
            <a:pPr marL="0" indent="0">
              <a:buNone/>
            </a:pPr>
            <a:r>
              <a:rPr lang="en-US" dirty="0">
                <a:ea typeface="+mn-lt"/>
                <a:cs typeface="+mn-lt"/>
                <a:hlinkClick r:id="rId2"/>
              </a:rPr>
              <a:t>https://www.youtube.com/watch?v=oNKNKiN_cOQ</a:t>
            </a:r>
            <a:r>
              <a:rPr lang="en-US" dirty="0">
                <a:ea typeface="+mn-lt"/>
                <a:cs typeface="+mn-lt"/>
              </a:rPr>
              <a:t> </a:t>
            </a:r>
            <a:endParaRPr lang="en-US"/>
          </a:p>
        </p:txBody>
      </p:sp>
      <p:sp>
        <p:nvSpPr>
          <p:cNvPr id="5" name="Title 1">
            <a:extLst>
              <a:ext uri="{FF2B5EF4-FFF2-40B4-BE49-F238E27FC236}">
                <a16:creationId xmlns:a16="http://schemas.microsoft.com/office/drawing/2014/main" id="{55173F71-3180-CAB8-CED3-5DBD63B24BB7}"/>
              </a:ext>
            </a:extLst>
          </p:cNvPr>
          <p:cNvSpPr>
            <a:spLocks noGrp="1"/>
          </p:cNvSpPr>
          <p:nvPr>
            <p:ph type="title"/>
          </p:nvPr>
        </p:nvSpPr>
        <p:spPr>
          <a:xfrm>
            <a:off x="838200" y="365125"/>
            <a:ext cx="10515600" cy="1325563"/>
          </a:xfrm>
        </p:spPr>
        <p:txBody>
          <a:bodyPr/>
          <a:lstStyle/>
          <a:p>
            <a:pPr algn="ctr"/>
            <a:r>
              <a:rPr lang="en-GB" dirty="0">
                <a:solidFill>
                  <a:srgbClr val="7030A0"/>
                </a:solidFill>
                <a:latin typeface="Congenial Black"/>
              </a:rPr>
              <a:t>The Video</a:t>
            </a:r>
            <a:endParaRPr lang="en-US" dirty="0"/>
          </a:p>
        </p:txBody>
      </p:sp>
    </p:spTree>
    <p:extLst>
      <p:ext uri="{BB962C8B-B14F-4D97-AF65-F5344CB8AC3E}">
        <p14:creationId xmlns:p14="http://schemas.microsoft.com/office/powerpoint/2010/main" val="3420445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4D54-AE38-9B9E-A30F-B758370EF15B}"/>
              </a:ext>
            </a:extLst>
          </p:cNvPr>
          <p:cNvSpPr>
            <a:spLocks noGrp="1"/>
          </p:cNvSpPr>
          <p:nvPr>
            <p:ph type="title"/>
          </p:nvPr>
        </p:nvSpPr>
        <p:spPr/>
        <p:txBody>
          <a:bodyPr/>
          <a:lstStyle/>
          <a:p>
            <a:pPr algn="ctr"/>
            <a:r>
              <a:rPr lang="en-GB" dirty="0">
                <a:solidFill>
                  <a:srgbClr val="7030A0"/>
                </a:solidFill>
                <a:latin typeface="Congenial Black" panose="02000503040000020004" pitchFamily="2" charset="0"/>
              </a:rPr>
              <a:t>Quick Quiz: True or False?</a:t>
            </a:r>
          </a:p>
        </p:txBody>
      </p:sp>
      <p:sp>
        <p:nvSpPr>
          <p:cNvPr id="5" name="Content Placeholder 4">
            <a:extLst>
              <a:ext uri="{FF2B5EF4-FFF2-40B4-BE49-F238E27FC236}">
                <a16:creationId xmlns:a16="http://schemas.microsoft.com/office/drawing/2014/main" id="{F5188E84-A9DA-20A6-F0E5-077E22E87F70}"/>
              </a:ext>
            </a:extLst>
          </p:cNvPr>
          <p:cNvSpPr>
            <a:spLocks noGrp="1"/>
          </p:cNvSpPr>
          <p:nvPr>
            <p:ph idx="1"/>
          </p:nvPr>
        </p:nvSpPr>
        <p:spPr>
          <a:xfrm>
            <a:off x="917222" y="1690688"/>
            <a:ext cx="10515600" cy="4473223"/>
          </a:xfrm>
        </p:spPr>
        <p:txBody>
          <a:bodyPr>
            <a:normAutofit/>
          </a:bodyPr>
          <a:lstStyle/>
          <a:p>
            <a:pPr marL="514350" indent="-514350">
              <a:lnSpc>
                <a:spcPct val="170000"/>
              </a:lnSpc>
              <a:buFont typeface="+mj-lt"/>
              <a:buAutoNum type="arabicPeriod"/>
            </a:pPr>
            <a:r>
              <a:rPr lang="en-GB" dirty="0">
                <a:solidFill>
                  <a:srgbClr val="7030A0"/>
                </a:solidFill>
                <a:latin typeface="Congenial Black" panose="02000503040000020004" pitchFamily="2" charset="0"/>
              </a:rPr>
              <a:t>Periods usually happen once a year</a:t>
            </a:r>
          </a:p>
          <a:p>
            <a:pPr marL="514350" indent="-514350">
              <a:lnSpc>
                <a:spcPct val="170000"/>
              </a:lnSpc>
              <a:buFont typeface="+mj-lt"/>
              <a:buAutoNum type="arabicPeriod"/>
            </a:pPr>
            <a:r>
              <a:rPr lang="en-GB" dirty="0">
                <a:solidFill>
                  <a:srgbClr val="7030A0"/>
                </a:solidFill>
                <a:latin typeface="Congenial Black" panose="02000503040000020004" pitchFamily="2" charset="0"/>
              </a:rPr>
              <a:t>‘Period’ and ‘Menstruation’ are the same thing </a:t>
            </a:r>
          </a:p>
          <a:p>
            <a:pPr marL="514350" indent="-514350">
              <a:lnSpc>
                <a:spcPct val="170000"/>
              </a:lnSpc>
              <a:buFont typeface="+mj-lt"/>
              <a:buAutoNum type="arabicPeriod"/>
            </a:pPr>
            <a:r>
              <a:rPr lang="en-GB" dirty="0">
                <a:solidFill>
                  <a:srgbClr val="7030A0"/>
                </a:solidFill>
                <a:latin typeface="Congenial Black" panose="02000503040000020004" pitchFamily="2" charset="0"/>
              </a:rPr>
              <a:t>Mood swings are part of period symptoms </a:t>
            </a:r>
          </a:p>
          <a:p>
            <a:pPr marL="514350" indent="-514350">
              <a:lnSpc>
                <a:spcPct val="170000"/>
              </a:lnSpc>
              <a:buFont typeface="+mj-lt"/>
              <a:buAutoNum type="arabicPeriod"/>
            </a:pPr>
            <a:r>
              <a:rPr lang="en-GB" dirty="0">
                <a:solidFill>
                  <a:srgbClr val="7030A0"/>
                </a:solidFill>
                <a:latin typeface="Congenial Black" panose="02000503040000020004" pitchFamily="2" charset="0"/>
              </a:rPr>
              <a:t>It’s OK to talk about periods</a:t>
            </a:r>
          </a:p>
          <a:p>
            <a:pPr marL="514350" indent="-514350">
              <a:lnSpc>
                <a:spcPct val="170000"/>
              </a:lnSpc>
              <a:buFont typeface="+mj-lt"/>
              <a:buAutoNum type="arabicPeriod"/>
            </a:pPr>
            <a:r>
              <a:rPr lang="en-GB" dirty="0">
                <a:solidFill>
                  <a:srgbClr val="7030A0"/>
                </a:solidFill>
                <a:latin typeface="Congenial Black" panose="02000503040000020004" pitchFamily="2" charset="0"/>
              </a:rPr>
              <a:t>Period products are always free</a:t>
            </a:r>
          </a:p>
          <a:p>
            <a:pPr marL="514350" indent="-514350">
              <a:lnSpc>
                <a:spcPct val="170000"/>
              </a:lnSpc>
              <a:buFont typeface="+mj-lt"/>
              <a:buAutoNum type="arabicPeriod"/>
            </a:pPr>
            <a:endParaRPr lang="en-GB" dirty="0">
              <a:solidFill>
                <a:srgbClr val="7030A0"/>
              </a:solidFill>
              <a:latin typeface="Congenial Black" panose="02000503040000020004" pitchFamily="2" charset="0"/>
            </a:endParaRPr>
          </a:p>
          <a:p>
            <a:pPr marL="514350" indent="-514350">
              <a:lnSpc>
                <a:spcPct val="170000"/>
              </a:lnSpc>
              <a:buFont typeface="+mj-lt"/>
              <a:buAutoNum type="arabicPeriod"/>
            </a:pPr>
            <a:endParaRPr lang="en-GB" dirty="0">
              <a:solidFill>
                <a:srgbClr val="7030A0"/>
              </a:solidFill>
              <a:latin typeface="Congenial Black" panose="02000503040000020004" pitchFamily="2" charset="0"/>
            </a:endParaRPr>
          </a:p>
        </p:txBody>
      </p:sp>
      <p:sp>
        <p:nvSpPr>
          <p:cNvPr id="4" name="TextBox 3">
            <a:extLst>
              <a:ext uri="{FF2B5EF4-FFF2-40B4-BE49-F238E27FC236}">
                <a16:creationId xmlns:a16="http://schemas.microsoft.com/office/drawing/2014/main" id="{8B2E8A14-3D66-E4C9-77E8-96851F936E4D}"/>
              </a:ext>
            </a:extLst>
          </p:cNvPr>
          <p:cNvSpPr txBox="1"/>
          <p:nvPr/>
        </p:nvSpPr>
        <p:spPr>
          <a:xfrm>
            <a:off x="7766755" y="1871312"/>
            <a:ext cx="2751667" cy="584775"/>
          </a:xfrm>
          <a:prstGeom prst="rect">
            <a:avLst/>
          </a:prstGeom>
          <a:noFill/>
        </p:spPr>
        <p:txBody>
          <a:bodyPr wrap="square" rtlCol="0">
            <a:spAutoFit/>
          </a:bodyPr>
          <a:lstStyle/>
          <a:p>
            <a:r>
              <a:rPr lang="en-GB" sz="3200" b="1" dirty="0">
                <a:solidFill>
                  <a:srgbClr val="FF0000"/>
                </a:solidFill>
                <a:latin typeface="+mj-lt"/>
              </a:rPr>
              <a:t>FALSE </a:t>
            </a:r>
          </a:p>
        </p:txBody>
      </p:sp>
      <p:sp>
        <p:nvSpPr>
          <p:cNvPr id="6" name="TextBox 5">
            <a:extLst>
              <a:ext uri="{FF2B5EF4-FFF2-40B4-BE49-F238E27FC236}">
                <a16:creationId xmlns:a16="http://schemas.microsoft.com/office/drawing/2014/main" id="{BC9A941C-8F5C-775C-7505-89C62F60A0E9}"/>
              </a:ext>
            </a:extLst>
          </p:cNvPr>
          <p:cNvSpPr txBox="1"/>
          <p:nvPr/>
        </p:nvSpPr>
        <p:spPr>
          <a:xfrm>
            <a:off x="9578622" y="2667437"/>
            <a:ext cx="2751667" cy="584775"/>
          </a:xfrm>
          <a:prstGeom prst="rect">
            <a:avLst/>
          </a:prstGeom>
          <a:noFill/>
        </p:spPr>
        <p:txBody>
          <a:bodyPr wrap="square" rtlCol="0">
            <a:spAutoFit/>
          </a:bodyPr>
          <a:lstStyle/>
          <a:p>
            <a:r>
              <a:rPr lang="en-GB" sz="3200" b="1" dirty="0">
                <a:solidFill>
                  <a:schemeClr val="accent6"/>
                </a:solidFill>
                <a:latin typeface="+mj-lt"/>
              </a:rPr>
              <a:t>TRUE </a:t>
            </a:r>
          </a:p>
        </p:txBody>
      </p:sp>
      <p:sp>
        <p:nvSpPr>
          <p:cNvPr id="7" name="TextBox 6">
            <a:extLst>
              <a:ext uri="{FF2B5EF4-FFF2-40B4-BE49-F238E27FC236}">
                <a16:creationId xmlns:a16="http://schemas.microsoft.com/office/drawing/2014/main" id="{2AAB8EC7-6D03-4A53-86CE-B94CF528BD28}"/>
              </a:ext>
            </a:extLst>
          </p:cNvPr>
          <p:cNvSpPr txBox="1"/>
          <p:nvPr/>
        </p:nvSpPr>
        <p:spPr>
          <a:xfrm>
            <a:off x="8861778" y="3574513"/>
            <a:ext cx="2751667" cy="584775"/>
          </a:xfrm>
          <a:prstGeom prst="rect">
            <a:avLst/>
          </a:prstGeom>
          <a:noFill/>
        </p:spPr>
        <p:txBody>
          <a:bodyPr wrap="square" rtlCol="0">
            <a:spAutoFit/>
          </a:bodyPr>
          <a:lstStyle/>
          <a:p>
            <a:r>
              <a:rPr lang="en-GB" sz="3200" b="1" dirty="0">
                <a:solidFill>
                  <a:schemeClr val="accent6"/>
                </a:solidFill>
                <a:latin typeface="+mj-lt"/>
              </a:rPr>
              <a:t>TRUE </a:t>
            </a:r>
          </a:p>
        </p:txBody>
      </p:sp>
      <p:sp>
        <p:nvSpPr>
          <p:cNvPr id="8" name="TextBox 7">
            <a:extLst>
              <a:ext uri="{FF2B5EF4-FFF2-40B4-BE49-F238E27FC236}">
                <a16:creationId xmlns:a16="http://schemas.microsoft.com/office/drawing/2014/main" id="{9C14206E-B8FB-D341-4B58-305BD44FD2C7}"/>
              </a:ext>
            </a:extLst>
          </p:cNvPr>
          <p:cNvSpPr txBox="1"/>
          <p:nvPr/>
        </p:nvSpPr>
        <p:spPr>
          <a:xfrm>
            <a:off x="6266629" y="4426113"/>
            <a:ext cx="2751667" cy="584775"/>
          </a:xfrm>
          <a:prstGeom prst="rect">
            <a:avLst/>
          </a:prstGeom>
          <a:noFill/>
        </p:spPr>
        <p:txBody>
          <a:bodyPr wrap="square" rtlCol="0">
            <a:spAutoFit/>
          </a:bodyPr>
          <a:lstStyle/>
          <a:p>
            <a:r>
              <a:rPr lang="en-GB" sz="3200" b="1" dirty="0">
                <a:solidFill>
                  <a:schemeClr val="accent6"/>
                </a:solidFill>
                <a:latin typeface="+mj-lt"/>
              </a:rPr>
              <a:t>TRUE </a:t>
            </a:r>
          </a:p>
        </p:txBody>
      </p:sp>
      <p:sp>
        <p:nvSpPr>
          <p:cNvPr id="9" name="TextBox 8">
            <a:extLst>
              <a:ext uri="{FF2B5EF4-FFF2-40B4-BE49-F238E27FC236}">
                <a16:creationId xmlns:a16="http://schemas.microsoft.com/office/drawing/2014/main" id="{DC11C43A-D9AF-CAFC-63BF-BD02F15DCF0C}"/>
              </a:ext>
            </a:extLst>
          </p:cNvPr>
          <p:cNvSpPr txBox="1"/>
          <p:nvPr/>
        </p:nvSpPr>
        <p:spPr>
          <a:xfrm>
            <a:off x="7241822" y="5277714"/>
            <a:ext cx="2751667" cy="584775"/>
          </a:xfrm>
          <a:prstGeom prst="rect">
            <a:avLst/>
          </a:prstGeom>
          <a:noFill/>
        </p:spPr>
        <p:txBody>
          <a:bodyPr wrap="square" rtlCol="0">
            <a:spAutoFit/>
          </a:bodyPr>
          <a:lstStyle/>
          <a:p>
            <a:r>
              <a:rPr lang="en-GB" sz="3200" b="1" dirty="0">
                <a:solidFill>
                  <a:srgbClr val="FF0000"/>
                </a:solidFill>
                <a:latin typeface="+mj-lt"/>
              </a:rPr>
              <a:t>FALSE </a:t>
            </a:r>
          </a:p>
        </p:txBody>
      </p:sp>
      <p:pic>
        <p:nvPicPr>
          <p:cNvPr id="3" name="Graphic 2">
            <a:extLst>
              <a:ext uri="{FF2B5EF4-FFF2-40B4-BE49-F238E27FC236}">
                <a16:creationId xmlns:a16="http://schemas.microsoft.com/office/drawing/2014/main" id="{029A348D-D689-B1BE-CDCB-5AE76B087A68}"/>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b="13355"/>
          <a:stretch/>
        </p:blipFill>
        <p:spPr>
          <a:xfrm>
            <a:off x="10449277" y="-27250"/>
            <a:ext cx="1446590" cy="1566745"/>
          </a:xfrm>
          <a:prstGeom prst="rect">
            <a:avLst/>
          </a:prstGeom>
        </p:spPr>
      </p:pic>
    </p:spTree>
    <p:extLst>
      <p:ext uri="{BB962C8B-B14F-4D97-AF65-F5344CB8AC3E}">
        <p14:creationId xmlns:p14="http://schemas.microsoft.com/office/powerpoint/2010/main" val="299213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anim calcmode="lin" valueType="num">
                                      <p:cBhvr additive="base">
                                        <p:cTn id="4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4" end="4"/>
                                            </p:txEl>
                                          </p:spTgt>
                                        </p:tgtEl>
                                        <p:attrNameLst>
                                          <p:attrName>style.visibility</p:attrName>
                                        </p:attrNameLst>
                                      </p:cBhvr>
                                      <p:to>
                                        <p:strVal val="visible"/>
                                      </p:to>
                                    </p:set>
                                    <p:anim calcmode="lin" valueType="num">
                                      <p:cBhvr additive="base">
                                        <p:cTn id="5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9">
                                            <p:txEl>
                                              <p:pRg st="0" end="0"/>
                                            </p:txEl>
                                          </p:spTgt>
                                        </p:tgtEl>
                                        <p:attrNameLst>
                                          <p:attrName>style.visibility</p:attrName>
                                        </p:attrNameLst>
                                      </p:cBhvr>
                                      <p:to>
                                        <p:strVal val="visible"/>
                                      </p:to>
                                    </p:set>
                                    <p:anim calcmode="lin" valueType="num">
                                      <p:cBhvr additive="base">
                                        <p:cTn id="6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3128</TotalTime>
  <Words>1112</Words>
  <Application>Microsoft Office PowerPoint</Application>
  <PresentationFormat>Widescreen</PresentationFormat>
  <Paragraphs>132</Paragraphs>
  <Slides>13</Slides>
  <Notes>11</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For Teaching Staff – Before Delivering</vt:lpstr>
      <vt:lpstr>Let Periods Flow</vt:lpstr>
      <vt:lpstr>Talking about Periods</vt:lpstr>
      <vt:lpstr>Agree or Disagree?</vt:lpstr>
      <vt:lpstr>Agree or Disagree?</vt:lpstr>
      <vt:lpstr>Agree or Disagree?</vt:lpstr>
      <vt:lpstr>Agree or Disagree?</vt:lpstr>
      <vt:lpstr>The Video</vt:lpstr>
      <vt:lpstr>Quick Quiz: True or False?</vt:lpstr>
      <vt:lpstr>Negative Ideas about Periods</vt:lpstr>
      <vt:lpstr>Negative Ideas about Periods</vt:lpstr>
      <vt:lpstr>Supporting Others</vt:lpstr>
      <vt:lpstr>What have you Learnt?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Teaching Staff – Before Delivering</dc:title>
  <dc:creator>Sophie Conquest</dc:creator>
  <cp:lastModifiedBy>Sophie Conquest</cp:lastModifiedBy>
  <cp:revision>12</cp:revision>
  <dcterms:created xsi:type="dcterms:W3CDTF">2023-08-17T15:30:34Z</dcterms:created>
  <dcterms:modified xsi:type="dcterms:W3CDTF">2024-07-23T11:18:30Z</dcterms:modified>
</cp:coreProperties>
</file>